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4"/>
  </p:sldMasterIdLst>
  <p:notesMasterIdLst>
    <p:notesMasterId r:id="rId16"/>
  </p:notesMasterIdLst>
  <p:sldIdLst>
    <p:sldId id="256" r:id="rId5"/>
    <p:sldId id="257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60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15">
          <p15:clr>
            <a:srgbClr val="747775"/>
          </p15:clr>
        </p15:guide>
        <p15:guide id="2" pos="4896">
          <p15:clr>
            <a:srgbClr val="747775"/>
          </p15:clr>
        </p15:guide>
        <p15:guide id="3" orient="horz" pos="2596">
          <p15:clr>
            <a:srgbClr val="747775"/>
          </p15:clr>
        </p15:guide>
        <p15:guide id="4" pos="864">
          <p15:clr>
            <a:srgbClr val="747775"/>
          </p15:clr>
        </p15:guide>
        <p15:guide id="5" orient="horz" pos="1620">
          <p15:clr>
            <a:srgbClr val="747775"/>
          </p15:clr>
        </p15:guide>
        <p15:guide id="6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84E2"/>
    <a:srgbClr val="EAEAEA"/>
    <a:srgbClr val="FFE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Stile scuro 1 - Color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1"/>
    <p:restoredTop sz="94694"/>
  </p:normalViewPr>
  <p:slideViewPr>
    <p:cSldViewPr snapToGrid="0">
      <p:cViewPr varScale="1">
        <p:scale>
          <a:sx n="197" d="100"/>
          <a:sy n="197" d="100"/>
        </p:scale>
        <p:origin x="2136" y="192"/>
      </p:cViewPr>
      <p:guideLst>
        <p:guide orient="horz" pos="1115"/>
        <p:guide pos="4896"/>
        <p:guide orient="horz" pos="2596"/>
        <p:guide pos="864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b0d6d7605e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b0d6d7605e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AC8911FF-6BEB-F91B-C291-6DAA4FCA1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b0d6d7605e_0_135:notes">
            <a:extLst>
              <a:ext uri="{FF2B5EF4-FFF2-40B4-BE49-F238E27FC236}">
                <a16:creationId xmlns:a16="http://schemas.microsoft.com/office/drawing/2014/main" id="{2AB39EE5-E8F8-DC1E-1318-CDFC8D4FB9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b0d6d7605e_0_135:notes">
            <a:extLst>
              <a:ext uri="{FF2B5EF4-FFF2-40B4-BE49-F238E27FC236}">
                <a16:creationId xmlns:a16="http://schemas.microsoft.com/office/drawing/2014/main" id="{D27D2669-BF34-3B6A-0431-17840F6075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0261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2CB8EC59-68EC-3126-D607-540A94DE7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b0d6d7605e_0_135:notes">
            <a:extLst>
              <a:ext uri="{FF2B5EF4-FFF2-40B4-BE49-F238E27FC236}">
                <a16:creationId xmlns:a16="http://schemas.microsoft.com/office/drawing/2014/main" id="{4ECD98B2-4EF1-A1D7-90E1-C04E291C63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b0d6d7605e_0_135:notes">
            <a:extLst>
              <a:ext uri="{FF2B5EF4-FFF2-40B4-BE49-F238E27FC236}">
                <a16:creationId xmlns:a16="http://schemas.microsoft.com/office/drawing/2014/main" id="{BE56F957-DA67-3EEF-E04B-C5FE694620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3771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b0d6d7605e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b0d6d7605e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ertina" type="secHead">
  <p:cSld name="SECTION_HEADER">
    <p:bg>
      <p:bgPr>
        <a:solidFill>
          <a:srgbClr val="0A5A8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1700" y="4603525"/>
            <a:ext cx="982682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1763" y="4603532"/>
            <a:ext cx="180332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2488" y="4603528"/>
            <a:ext cx="187903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/>
        </p:nvSpPr>
        <p:spPr>
          <a:xfrm>
            <a:off x="5778925" y="4603525"/>
            <a:ext cx="3365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29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200" b="1">
                <a:solidFill>
                  <a:schemeClr val="lt1"/>
                </a:solidFill>
              </a:rPr>
              <a:t>#EUmissions #HorizonEU #MissionCities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308700" y="2992650"/>
            <a:ext cx="8526600" cy="5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/>
          <p:nvPr/>
        </p:nvSpPr>
        <p:spPr>
          <a:xfrm>
            <a:off x="0" y="0"/>
            <a:ext cx="3000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7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50" b="1">
                <a:solidFill>
                  <a:schemeClr val="lt1"/>
                </a:solidFill>
              </a:rPr>
              <a:t>EU Missions: © European Union, 2021. All rights reserved</a:t>
            </a:r>
            <a:endParaRPr/>
          </a:p>
        </p:txBody>
      </p:sp>
      <p:pic>
        <p:nvPicPr>
          <p:cNvPr id="18" name="Google Shape;18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00423" y="1362026"/>
            <a:ext cx="3143148" cy="69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00">
          <p15:clr>
            <a:srgbClr val="E46962"/>
          </p15:clr>
        </p15:guide>
        <p15:guide id="2" orient="horz" pos="3148">
          <p15:clr>
            <a:srgbClr val="E46962"/>
          </p15:clr>
        </p15:guide>
        <p15:guide id="3" pos="2880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11800" y="144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A5A82"/>
              </a:buClr>
              <a:buSzPts val="2800"/>
              <a:buNone/>
              <a:defRPr>
                <a:solidFill>
                  <a:srgbClr val="0A5A8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180900" y="365625"/>
            <a:ext cx="144000" cy="144000"/>
          </a:xfrm>
          <a:prstGeom prst="ellipse">
            <a:avLst/>
          </a:prstGeom>
          <a:solidFill>
            <a:srgbClr val="0A5A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2"/>
          </p:nvPr>
        </p:nvSpPr>
        <p:spPr>
          <a:xfrm>
            <a:off x="6432275" y="144000"/>
            <a:ext cx="2530800" cy="3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0A5A82"/>
              </a:buClr>
              <a:buSzPts val="800"/>
              <a:buFont typeface="Barlow Condensed SemiBold"/>
              <a:buNone/>
              <a:defRPr sz="800">
                <a:solidFill>
                  <a:srgbClr val="0A5A8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100" y="4423500"/>
            <a:ext cx="9144000" cy="720000"/>
          </a:xfrm>
          <a:prstGeom prst="rect">
            <a:avLst/>
          </a:prstGeom>
          <a:solidFill>
            <a:srgbClr val="0A5A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5" name="Google Shape;25;p3"/>
          <p:cNvSpPr txBox="1"/>
          <p:nvPr/>
        </p:nvSpPr>
        <p:spPr>
          <a:xfrm>
            <a:off x="8463383" y="45866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>
                <a:solidFill>
                  <a:srgbClr val="FFFFFF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‹#›</a:t>
            </a:fld>
            <a:endParaRPr sz="1600">
              <a:solidFill>
                <a:srgbClr val="FFFFFF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pic>
        <p:nvPicPr>
          <p:cNvPr id="26" name="Google Shape;2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55437" y="4653628"/>
            <a:ext cx="1344251" cy="293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9014" y="4653625"/>
            <a:ext cx="1400678" cy="29339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/>
          <p:nvPr/>
        </p:nvSpPr>
        <p:spPr>
          <a:xfrm>
            <a:off x="5778925" y="4636800"/>
            <a:ext cx="26844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2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FFFFFF"/>
                </a:solidFill>
              </a:rPr>
              <a:t>#EUmissions #HorizonEU #MissionCities</a:t>
            </a:r>
            <a:endParaRPr sz="1800">
              <a:solidFill>
                <a:srgbClr val="595959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8542550" y="4764325"/>
            <a:ext cx="72000" cy="72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30" name="Google Shape;30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900" y="4618651"/>
            <a:ext cx="1500483" cy="32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48">
          <p15:clr>
            <a:srgbClr val="E46962"/>
          </p15:clr>
        </p15:guide>
        <p15:guide id="2" orient="horz" pos="2900">
          <p15:clr>
            <a:srgbClr val="E46962"/>
          </p15:clr>
        </p15:guide>
        <p15:guide id="3" pos="114">
          <p15:clr>
            <a:srgbClr val="E46962"/>
          </p15:clr>
        </p15:guide>
        <p15:guide id="4" pos="5646">
          <p15:clr>
            <a:srgbClr val="E46962"/>
          </p15:clr>
        </p15:guide>
        <p15:guide id="5" orient="horz" pos="91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Condensed SemiBold"/>
              <a:buNone/>
              <a:defRPr sz="2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Medium"/>
              <a:buChar char="●"/>
              <a:defRPr sz="1800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○"/>
              <a:defRPr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■"/>
              <a:defRPr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●"/>
              <a:defRPr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○"/>
              <a:defRPr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■"/>
              <a:defRPr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●"/>
              <a:defRPr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○"/>
              <a:defRPr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■"/>
              <a:defRPr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0" y="2124972"/>
            <a:ext cx="9144000" cy="10851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Aft>
                <a:spcPts val="1200"/>
              </a:spcAft>
            </a:pPr>
            <a:br>
              <a:rPr lang="en-US" sz="1800" b="1" dirty="0">
                <a:solidFill>
                  <a:srgbClr val="FFEF00"/>
                </a:solidFill>
                <a:latin typeface="Arial"/>
                <a:cs typeface="Arial"/>
              </a:rPr>
            </a:br>
            <a:r>
              <a:rPr lang="en-US" sz="2000" b="1" dirty="0">
                <a:solidFill>
                  <a:srgbClr val="FFEF00"/>
                </a:solidFill>
                <a:latin typeface="Arial"/>
                <a:cs typeface="Arial"/>
              </a:rPr>
              <a:t>MEL: </a:t>
            </a:r>
            <a:r>
              <a:rPr lang="en-US" sz="2000" b="1" dirty="0" err="1">
                <a:solidFill>
                  <a:srgbClr val="FFEF00"/>
                </a:solidFill>
                <a:latin typeface="Arial"/>
                <a:cs typeface="Arial"/>
              </a:rPr>
              <a:t>indicatori</a:t>
            </a:r>
            <a:r>
              <a:rPr lang="en-US" sz="2000" b="1" dirty="0">
                <a:solidFill>
                  <a:srgbClr val="FFEF00"/>
                </a:solidFill>
                <a:latin typeface="Arial"/>
                <a:cs typeface="Arial"/>
              </a:rPr>
              <a:t> e </a:t>
            </a:r>
            <a:r>
              <a:rPr lang="en-US" sz="2000" b="1" dirty="0" err="1">
                <a:solidFill>
                  <a:srgbClr val="FFEF00"/>
                </a:solidFill>
                <a:latin typeface="Arial"/>
                <a:cs typeface="Arial"/>
              </a:rPr>
              <a:t>monitoraggio</a:t>
            </a:r>
            <a:br>
              <a:rPr lang="en-US" sz="2000" b="1" dirty="0">
                <a:solidFill>
                  <a:srgbClr val="FFEF00"/>
                </a:solidFill>
                <a:latin typeface="Arial"/>
                <a:cs typeface="Arial"/>
              </a:rPr>
            </a:br>
            <a:br>
              <a:rPr lang="en-US" sz="1800" b="1" dirty="0">
                <a:solidFill>
                  <a:srgbClr val="FFEF00"/>
                </a:solidFill>
                <a:latin typeface="Arial"/>
                <a:cs typeface="Arial"/>
              </a:rPr>
            </a:br>
            <a:r>
              <a:rPr lang="en-US" sz="1800" b="1" dirty="0" err="1">
                <a:solidFill>
                  <a:srgbClr val="FFEF00"/>
                </a:solidFill>
                <a:latin typeface="Arial"/>
                <a:cs typeface="Arial"/>
              </a:rPr>
              <a:t>Sessione</a:t>
            </a:r>
            <a:r>
              <a:rPr lang="en-US" sz="1800" b="1" dirty="0">
                <a:solidFill>
                  <a:srgbClr val="FFEF00"/>
                </a:solidFill>
                <a:latin typeface="Arial"/>
                <a:cs typeface="Arial"/>
              </a:rPr>
              <a:t>: Gli </a:t>
            </a:r>
            <a:r>
              <a:rPr lang="en-US" sz="1800" b="1" dirty="0" err="1">
                <a:solidFill>
                  <a:srgbClr val="FFEF00"/>
                </a:solidFill>
                <a:latin typeface="Arial"/>
                <a:cs typeface="Arial"/>
              </a:rPr>
              <a:t>esiti</a:t>
            </a:r>
            <a:r>
              <a:rPr lang="en-US" sz="1800" b="1" dirty="0">
                <a:solidFill>
                  <a:srgbClr val="FFEF00"/>
                </a:solidFill>
                <a:latin typeface="Arial"/>
                <a:cs typeface="Arial"/>
              </a:rPr>
              <a:t> del Progetto | Il </a:t>
            </a:r>
            <a:r>
              <a:rPr lang="en-US" sz="1800" b="1" dirty="0" err="1">
                <a:solidFill>
                  <a:srgbClr val="FFEF00"/>
                </a:solidFill>
                <a:latin typeface="Arial"/>
                <a:cs typeface="Arial"/>
              </a:rPr>
              <a:t>contributo</a:t>
            </a:r>
            <a:r>
              <a:rPr lang="en-US" sz="1800" b="1" dirty="0">
                <a:solidFill>
                  <a:srgbClr val="FFEF00"/>
                </a:solidFill>
                <a:latin typeface="Arial"/>
                <a:cs typeface="Arial"/>
              </a:rPr>
              <a:t> </a:t>
            </a:r>
            <a:r>
              <a:rPr lang="en-US" sz="1800" b="1" dirty="0" err="1">
                <a:solidFill>
                  <a:srgbClr val="FFEF00"/>
                </a:solidFill>
                <a:latin typeface="Arial"/>
                <a:cs typeface="Arial"/>
              </a:rPr>
              <a:t>dei</a:t>
            </a:r>
            <a:r>
              <a:rPr lang="en-US" sz="1800" b="1" dirty="0">
                <a:solidFill>
                  <a:srgbClr val="FFEF00"/>
                </a:solidFill>
                <a:latin typeface="Arial"/>
                <a:cs typeface="Arial"/>
              </a:rPr>
              <a:t> partner </a:t>
            </a:r>
            <a:r>
              <a:rPr lang="en-US" sz="1800" b="1" dirty="0" err="1">
                <a:solidFill>
                  <a:srgbClr val="FFEF00"/>
                </a:solidFill>
                <a:latin typeface="Arial"/>
                <a:cs typeface="Arial"/>
              </a:rPr>
              <a:t>tecnico</a:t>
            </a:r>
            <a:r>
              <a:rPr lang="en-US" sz="1800" b="1" dirty="0">
                <a:solidFill>
                  <a:srgbClr val="FFEF00"/>
                </a:solidFill>
                <a:latin typeface="Arial"/>
                <a:cs typeface="Arial"/>
              </a:rPr>
              <a:t> </a:t>
            </a:r>
            <a:r>
              <a:rPr lang="en-US" sz="1800" b="1" dirty="0" err="1">
                <a:solidFill>
                  <a:srgbClr val="FFEF00"/>
                </a:solidFill>
                <a:latin typeface="Arial"/>
                <a:cs typeface="Arial"/>
              </a:rPr>
              <a:t>scientifici</a:t>
            </a:r>
            <a:endParaRPr lang="en-US" sz="1800" b="1" dirty="0">
              <a:solidFill>
                <a:srgbClr val="FFEF00"/>
              </a:solidFill>
              <a:latin typeface="Arial"/>
              <a:cs typeface="Arial"/>
            </a:endParaRPr>
          </a:p>
        </p:txBody>
      </p:sp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>
            <a:off x="7220175" y="0"/>
            <a:ext cx="19239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latin typeface="Arial"/>
                <a:ea typeface="Arial"/>
                <a:cs typeface="Arial"/>
                <a:sym typeface="Arial"/>
              </a:rPr>
              <a:t>NETZEROCITIES Pilot cities</a:t>
            </a:r>
            <a:endParaRPr sz="1000"/>
          </a:p>
        </p:txBody>
      </p:sp>
      <p:sp>
        <p:nvSpPr>
          <p:cNvPr id="59" name="Google Shape;59;p7"/>
          <p:cNvSpPr txBox="1">
            <a:spLocks noGrp="1"/>
          </p:cNvSpPr>
          <p:nvPr>
            <p:ph type="subTitle" idx="1"/>
          </p:nvPr>
        </p:nvSpPr>
        <p:spPr>
          <a:xfrm>
            <a:off x="308700" y="3210128"/>
            <a:ext cx="8526600" cy="121155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62500" lnSpcReduction="20000"/>
          </a:bodyPr>
          <a:lstStyle/>
          <a:p>
            <a:pPr marL="0" indent="0">
              <a:lnSpc>
                <a:spcPct val="100000"/>
              </a:lnSpc>
            </a:pPr>
            <a:r>
              <a:rPr lang="en-GB" sz="1400" dirty="0"/>
              <a:t>14/05/2025</a:t>
            </a:r>
          </a:p>
          <a:p>
            <a:pPr marL="0" indent="0">
              <a:lnSpc>
                <a:spcPct val="100000"/>
              </a:lnSpc>
            </a:pPr>
            <a:endParaRPr lang="en-GB" sz="1400" dirty="0"/>
          </a:p>
          <a:p>
            <a:pPr>
              <a:buNone/>
            </a:pPr>
            <a:br>
              <a:rPr lang="en-GB" sz="1400" dirty="0">
                <a:effectLst/>
                <a:latin typeface="Helvetica" pitchFamily="2" charset="0"/>
              </a:rPr>
            </a:br>
            <a:endParaRPr lang="en-GB" sz="1400" dirty="0">
              <a:effectLst/>
              <a:latin typeface="Helvetica" pitchFamily="2" charset="0"/>
            </a:endParaRPr>
          </a:p>
          <a:p>
            <a:pPr>
              <a:buNone/>
            </a:pPr>
            <a:br>
              <a:rPr lang="en-GB" sz="1400" dirty="0">
                <a:effectLst/>
                <a:latin typeface="Helvetica" pitchFamily="2" charset="0"/>
              </a:rPr>
            </a:br>
            <a:endParaRPr lang="en-GB" sz="1400" dirty="0">
              <a:effectLst/>
              <a:latin typeface="Helvetica" pitchFamily="2" charset="0"/>
            </a:endParaRPr>
          </a:p>
          <a:p>
            <a:pPr>
              <a:buNone/>
            </a:pPr>
            <a:r>
              <a:rPr lang="en-GB" sz="1400" dirty="0">
                <a:effectLst/>
                <a:latin typeface="Helvetica" pitchFamily="2" charset="0"/>
              </a:rPr>
              <a:t> </a:t>
            </a:r>
            <a:r>
              <a:rPr lang="en-GB" sz="1400" b="1" dirty="0">
                <a:effectLst/>
                <a:latin typeface="Helvetica" pitchFamily="2" charset="0"/>
              </a:rPr>
              <a:t>LE CITTÀ ITALIANE VERSO LA NEUTRALITA’ CLIMATICA </a:t>
            </a:r>
            <a:endParaRPr lang="en-GB" sz="1400" dirty="0">
              <a:effectLst/>
              <a:latin typeface="Helvetica" pitchFamily="2" charset="0"/>
            </a:endParaRPr>
          </a:p>
          <a:p>
            <a:r>
              <a:rPr lang="en-GB" sz="1400" b="1" dirty="0" err="1">
                <a:effectLst/>
                <a:latin typeface="Helvetica" pitchFamily="2" charset="0"/>
              </a:rPr>
              <a:t>Esiti</a:t>
            </a:r>
            <a:r>
              <a:rPr lang="en-GB" sz="1400" b="1" dirty="0">
                <a:effectLst/>
                <a:latin typeface="Helvetica" pitchFamily="2" charset="0"/>
              </a:rPr>
              <a:t> del </a:t>
            </a:r>
            <a:r>
              <a:rPr lang="en-GB" sz="1400" b="1" dirty="0" err="1">
                <a:effectLst/>
                <a:latin typeface="Helvetica" pitchFamily="2" charset="0"/>
              </a:rPr>
              <a:t>progetto</a:t>
            </a:r>
            <a:r>
              <a:rPr lang="en-GB" sz="1400" b="1" dirty="0">
                <a:effectLst/>
                <a:latin typeface="Helvetica" pitchFamily="2" charset="0"/>
              </a:rPr>
              <a:t> </a:t>
            </a:r>
            <a:r>
              <a:rPr lang="en-GB" sz="1400" b="1" dirty="0" err="1">
                <a:effectLst/>
                <a:latin typeface="Helvetica" pitchFamily="2" charset="0"/>
              </a:rPr>
              <a:t>Let’sGOv</a:t>
            </a:r>
            <a:r>
              <a:rPr lang="en-GB" sz="1400" b="1" dirty="0">
                <a:effectLst/>
                <a:latin typeface="Helvetica" pitchFamily="2" charset="0"/>
              </a:rPr>
              <a:t> e </a:t>
            </a:r>
            <a:r>
              <a:rPr lang="en-GB" sz="1400" b="1" dirty="0" err="1">
                <a:effectLst/>
                <a:latin typeface="Helvetica" pitchFamily="2" charset="0"/>
              </a:rPr>
              <a:t>prospettive</a:t>
            </a:r>
            <a:r>
              <a:rPr lang="en-GB" sz="1400" b="1" dirty="0">
                <a:effectLst/>
                <a:latin typeface="Helvetica" pitchFamily="2" charset="0"/>
              </a:rPr>
              <a:t> future </a:t>
            </a:r>
            <a:endParaRPr lang="en-GB" sz="1400" dirty="0">
              <a:effectLst/>
              <a:latin typeface="Helvetica" pitchFamily="2" charset="0"/>
            </a:endParaRPr>
          </a:p>
          <a:p>
            <a:pPr marL="0" indent="0">
              <a:lnSpc>
                <a:spcPct val="100000"/>
              </a:lnSpc>
            </a:pPr>
            <a:endParaRPr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11414-9CAC-3E7E-2371-967EDEAF1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800" dirty="0"/>
              <a:t>Replicabilità: </a:t>
            </a:r>
            <a:r>
              <a:rPr lang="it-IT" sz="2800" dirty="0" err="1"/>
              <a:t>lessons</a:t>
            </a:r>
            <a:r>
              <a:rPr lang="it-IT" sz="2800" dirty="0"/>
              <a:t> </a:t>
            </a:r>
            <a:r>
              <a:rPr lang="it-IT" sz="2800" dirty="0" err="1"/>
              <a:t>learnt</a:t>
            </a: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39F13-ACCE-6DB9-A9B0-47F6B424B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06041"/>
            <a:ext cx="8520600" cy="31290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it-IT" dirty="0"/>
              <a:t>Tutti i casi pilota sono stati realizzati rispettando i vincoli stabili in fase di proposta, sia in termini di risorse umane che di costi</a:t>
            </a:r>
          </a:p>
          <a:p>
            <a:pPr>
              <a:spcBef>
                <a:spcPts val="1200"/>
              </a:spcBef>
            </a:pPr>
            <a:r>
              <a:rPr lang="it-IT" dirty="0"/>
              <a:t>Progetti simili ottengono risultati differenti, mostrando come la valutazione finanziaria dipenda da molti fattori (es. grandezza della città, organizzazione interna, skills, tipo di progetto pilota)</a:t>
            </a:r>
          </a:p>
          <a:p>
            <a:pPr>
              <a:spcBef>
                <a:spcPts val="1200"/>
              </a:spcBef>
            </a:pPr>
            <a:r>
              <a:rPr lang="it-IT" dirty="0"/>
              <a:t>La valutazione economica della replicabilità è utile per </a:t>
            </a:r>
          </a:p>
          <a:p>
            <a:pPr lvl="1"/>
            <a:r>
              <a:rPr lang="it-IT" dirty="0"/>
              <a:t>Identificare, combinata con la valutazione degli impatti, quale progetto ha un minore rapporto costi benefici</a:t>
            </a:r>
          </a:p>
          <a:p>
            <a:pPr lvl="1"/>
            <a:r>
              <a:rPr lang="it-IT" dirty="0"/>
              <a:t>Analizzare i punti di forza e di debolezza del progetto (es. richiede supporto esterno personalizzato o un numero di ore elevato)</a:t>
            </a:r>
          </a:p>
          <a:p>
            <a:endParaRPr lang="it-IT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E668542-F122-7F89-DFB0-D8F620A9821E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GB" dirty="0"/>
              <a:t>14/05/20245</a:t>
            </a:r>
            <a:r>
              <a:rPr lang="en-GB" dirty="0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 | </a:t>
            </a:r>
            <a:r>
              <a:rPr lang="en-GB" dirty="0" err="1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Let’sGOv</a:t>
            </a:r>
            <a:r>
              <a:rPr lang="en-GB" dirty="0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 – </a:t>
            </a:r>
            <a:r>
              <a:rPr lang="en-GB" dirty="0" err="1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Esiti</a:t>
            </a:r>
            <a:r>
              <a:rPr lang="en-GB" dirty="0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 </a:t>
            </a:r>
            <a:r>
              <a:rPr lang="en-GB" dirty="0" err="1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progetto</a:t>
            </a:r>
            <a:endParaRPr lang="en-GB" dirty="0"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709953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WP4 Test beds indicators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83" name="Google Shape;83;p11"/>
          <p:cNvSpPr txBox="1">
            <a:spLocks noGrp="1"/>
          </p:cNvSpPr>
          <p:nvPr>
            <p:ph type="subTitle" idx="1"/>
          </p:nvPr>
        </p:nvSpPr>
        <p:spPr>
          <a:xfrm>
            <a:off x="308700" y="2795925"/>
            <a:ext cx="8526600" cy="5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GRAZIE!</a:t>
            </a:r>
            <a:endParaRPr sz="1400"/>
          </a:p>
        </p:txBody>
      </p:sp>
      <p:sp>
        <p:nvSpPr>
          <p:cNvPr id="84" name="Google Shape;84;p11"/>
          <p:cNvSpPr txBox="1">
            <a:spLocks noGrp="1"/>
          </p:cNvSpPr>
          <p:nvPr>
            <p:ph type="subTitle" idx="1"/>
          </p:nvPr>
        </p:nvSpPr>
        <p:spPr>
          <a:xfrm>
            <a:off x="7220175" y="0"/>
            <a:ext cx="19239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latin typeface="Arial"/>
                <a:ea typeface="Arial"/>
                <a:cs typeface="Arial"/>
                <a:sym typeface="Arial"/>
              </a:rPr>
              <a:t>NETZEROCITIES Pilot cities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>
            <a:spLocks noGrp="1"/>
          </p:cNvSpPr>
          <p:nvPr>
            <p:ph type="title"/>
          </p:nvPr>
        </p:nvSpPr>
        <p:spPr>
          <a:xfrm>
            <a:off x="311800" y="144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dirty="0"/>
              <a:t>Monitoring, Evaluation and Learning (MEL)</a:t>
            </a:r>
            <a:endParaRPr sz="3200" dirty="0"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100"/>
              </a:spcBef>
              <a:spcAft>
                <a:spcPts val="0"/>
              </a:spcAft>
              <a:buNone/>
            </a:pPr>
            <a:endParaRPr sz="1200" dirty="0"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1100"/>
              </a:spcBef>
              <a:spcAft>
                <a:spcPts val="0"/>
              </a:spcAft>
              <a:buNone/>
            </a:pPr>
            <a:endParaRPr sz="1200" dirty="0"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1100"/>
              </a:spcBef>
              <a:spcAft>
                <a:spcPts val="0"/>
              </a:spcAft>
              <a:buNone/>
            </a:pPr>
            <a:endParaRPr sz="1200" dirty="0"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1100"/>
              </a:spcBef>
              <a:spcAft>
                <a:spcPts val="1100"/>
              </a:spcAft>
              <a:buNone/>
            </a:pPr>
            <a:endParaRPr sz="1200" dirty="0">
              <a:highlight>
                <a:srgbClr val="FFFFFF"/>
              </a:highlight>
            </a:endParaRPr>
          </a:p>
        </p:txBody>
      </p:sp>
      <p:sp>
        <p:nvSpPr>
          <p:cNvPr id="66" name="Google Shape;66;p8"/>
          <p:cNvSpPr txBox="1">
            <a:spLocks noGrp="1"/>
          </p:cNvSpPr>
          <p:nvPr>
            <p:ph type="subTitle" idx="2"/>
          </p:nvPr>
        </p:nvSpPr>
        <p:spPr>
          <a:xfrm>
            <a:off x="5765250" y="144000"/>
            <a:ext cx="3197700" cy="3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14/05/20245</a:t>
            </a:r>
            <a:r>
              <a:rPr lang="en-GB" dirty="0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 | </a:t>
            </a:r>
            <a:r>
              <a:rPr lang="en-GB" dirty="0" err="1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Let’sGOv</a:t>
            </a:r>
            <a:r>
              <a:rPr lang="en-GB" dirty="0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 – </a:t>
            </a:r>
            <a:r>
              <a:rPr lang="en-GB" dirty="0" err="1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Esiti</a:t>
            </a:r>
            <a:r>
              <a:rPr lang="en-GB" dirty="0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 </a:t>
            </a:r>
            <a:r>
              <a:rPr lang="en-GB" dirty="0" err="1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progetto</a:t>
            </a:r>
            <a:endParaRPr dirty="0"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AE1DB1-CB88-5E0F-6678-2A3C56997278}"/>
              </a:ext>
            </a:extLst>
          </p:cNvPr>
          <p:cNvSpPr txBox="1"/>
          <p:nvPr/>
        </p:nvSpPr>
        <p:spPr>
          <a:xfrm>
            <a:off x="256784" y="1014608"/>
            <a:ext cx="878074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Il framework </a:t>
            </a:r>
            <a:r>
              <a:rPr lang="it-IT" b="1" dirty="0"/>
              <a:t>MEL</a:t>
            </a:r>
            <a:r>
              <a:rPr lang="it-IT" dirty="0"/>
              <a:t>: approccio strutturato per tracciare i progressi di un progetto, valutarne l’impatto </a:t>
            </a:r>
          </a:p>
          <a:p>
            <a:pPr algn="just"/>
            <a:r>
              <a:rPr lang="it-IT" dirty="0"/>
              <a:t>e utilizzare queste informazioni per migliorare le iniziative future. 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Aiuta le città a garantire che i programmi siano in regola, che le risorse siano utilizzate in modo efficiente </a:t>
            </a:r>
          </a:p>
          <a:p>
            <a:pPr algn="just"/>
            <a:r>
              <a:rPr lang="it-IT" dirty="0"/>
              <a:t>e che gli interventi siano efficaci.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Tre attività sviluppate in maniera ciclica:</a:t>
            </a:r>
          </a:p>
          <a:p>
            <a:pPr lvl="1" algn="just"/>
            <a:r>
              <a:rPr lang="it-IT" dirty="0"/>
              <a:t>1) </a:t>
            </a:r>
            <a:r>
              <a:rPr lang="it-IT" b="1" dirty="0"/>
              <a:t>Monitoraggio</a:t>
            </a:r>
            <a:r>
              <a:rPr lang="it-IT" dirty="0"/>
              <a:t> (monitoring): definizione e applicazione di indicatori, per tracciare il progresso del progetto </a:t>
            </a:r>
          </a:p>
          <a:p>
            <a:pPr lvl="1" algn="just"/>
            <a:r>
              <a:rPr lang="it-IT" dirty="0"/>
              <a:t>2) </a:t>
            </a:r>
            <a:r>
              <a:rPr lang="it-IT" b="1" dirty="0"/>
              <a:t>Valutazione</a:t>
            </a:r>
            <a:r>
              <a:rPr lang="it-IT" dirty="0"/>
              <a:t> (</a:t>
            </a:r>
            <a:r>
              <a:rPr lang="it-IT" dirty="0" err="1"/>
              <a:t>evaluation</a:t>
            </a:r>
            <a:r>
              <a:rPr lang="it-IT" dirty="0"/>
              <a:t>): paragone dell’andamento degli indicatori nel tempo rispetto a target obiettivo</a:t>
            </a:r>
          </a:p>
          <a:p>
            <a:pPr lvl="1" algn="just"/>
            <a:r>
              <a:rPr lang="it-IT" dirty="0"/>
              <a:t>3) </a:t>
            </a:r>
            <a:r>
              <a:rPr lang="it-IT" b="1" dirty="0"/>
              <a:t>Apprendimento</a:t>
            </a:r>
            <a:r>
              <a:rPr lang="it-IT" dirty="0"/>
              <a:t> (learning): processo continuo di analisi sull’efficacia delle soluzioni adottate </a:t>
            </a:r>
          </a:p>
          <a:p>
            <a:pPr lvl="1" algn="just"/>
            <a:r>
              <a:rPr lang="it-IT" dirty="0"/>
              <a:t>e su eventuali azioni di correzione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È utilizzato da Net Zero Cities come framework per il </a:t>
            </a:r>
            <a:r>
              <a:rPr lang="it-IT" dirty="0" err="1"/>
              <a:t>Climate</a:t>
            </a:r>
            <a:r>
              <a:rPr lang="it-IT" dirty="0"/>
              <a:t> City </a:t>
            </a:r>
            <a:r>
              <a:rPr lang="it-IT" dirty="0" err="1"/>
              <a:t>Contract</a:t>
            </a:r>
            <a:endParaRPr lang="it-IT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A528B648-3ACC-DD1B-DF7D-69A1914EA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>
            <a:extLst>
              <a:ext uri="{FF2B5EF4-FFF2-40B4-BE49-F238E27FC236}">
                <a16:creationId xmlns:a16="http://schemas.microsoft.com/office/drawing/2014/main" id="{0ECD3F2C-F64C-F2C4-02F4-198B0967C0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800" y="144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dirty="0"/>
              <a:t>Il monitoraggio</a:t>
            </a:r>
            <a:endParaRPr sz="3200" dirty="0"/>
          </a:p>
        </p:txBody>
      </p:sp>
      <p:sp>
        <p:nvSpPr>
          <p:cNvPr id="65" name="Google Shape;65;p8">
            <a:extLst>
              <a:ext uri="{FF2B5EF4-FFF2-40B4-BE49-F238E27FC236}">
                <a16:creationId xmlns:a16="http://schemas.microsoft.com/office/drawing/2014/main" id="{72EA503A-8281-CD7A-A86F-4794135285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100"/>
              </a:spcBef>
              <a:spcAft>
                <a:spcPts val="0"/>
              </a:spcAft>
              <a:buNone/>
            </a:pPr>
            <a:endParaRPr sz="1200" dirty="0"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1100"/>
              </a:spcBef>
              <a:spcAft>
                <a:spcPts val="0"/>
              </a:spcAft>
              <a:buNone/>
            </a:pPr>
            <a:endParaRPr sz="1200" dirty="0"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1100"/>
              </a:spcBef>
              <a:spcAft>
                <a:spcPts val="0"/>
              </a:spcAft>
              <a:buNone/>
            </a:pPr>
            <a:endParaRPr sz="1200" dirty="0"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1100"/>
              </a:spcBef>
              <a:spcAft>
                <a:spcPts val="1100"/>
              </a:spcAft>
              <a:buNone/>
            </a:pPr>
            <a:endParaRPr sz="1200" dirty="0">
              <a:highlight>
                <a:srgbClr val="FFFFFF"/>
              </a:highlight>
            </a:endParaRPr>
          </a:p>
        </p:txBody>
      </p:sp>
      <p:sp>
        <p:nvSpPr>
          <p:cNvPr id="66" name="Google Shape;66;p8">
            <a:extLst>
              <a:ext uri="{FF2B5EF4-FFF2-40B4-BE49-F238E27FC236}">
                <a16:creationId xmlns:a16="http://schemas.microsoft.com/office/drawing/2014/main" id="{63790ADA-3D64-0021-7C70-1374707B5363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765250" y="144000"/>
            <a:ext cx="3197700" cy="3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14/05/20245</a:t>
            </a:r>
            <a:r>
              <a:rPr lang="en-GB" dirty="0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 | </a:t>
            </a:r>
            <a:r>
              <a:rPr lang="en-GB" dirty="0" err="1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Let’sGOv</a:t>
            </a:r>
            <a:r>
              <a:rPr lang="en-GB" dirty="0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 – </a:t>
            </a:r>
            <a:r>
              <a:rPr lang="en-GB" dirty="0" err="1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Esiti</a:t>
            </a:r>
            <a:r>
              <a:rPr lang="en-GB" dirty="0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 </a:t>
            </a:r>
            <a:r>
              <a:rPr lang="en-GB" dirty="0" err="1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progetto</a:t>
            </a:r>
            <a:endParaRPr dirty="0"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FBB838-2AAE-57AB-6F01-B7573BC2B313}"/>
              </a:ext>
            </a:extLst>
          </p:cNvPr>
          <p:cNvSpPr txBox="1"/>
          <p:nvPr/>
        </p:nvSpPr>
        <p:spPr>
          <a:xfrm>
            <a:off x="256785" y="1014608"/>
            <a:ext cx="451563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it-IT" b="1" dirty="0"/>
              <a:t>Impatti diretti</a:t>
            </a:r>
            <a:r>
              <a:rPr lang="it-IT" dirty="0"/>
              <a:t>: effetti quantificabili a lungo termine prodotti direttamente dalle attività dei progetti</a:t>
            </a:r>
          </a:p>
          <a:p>
            <a:pPr lvl="1" algn="just"/>
            <a:endParaRPr lang="it-IT" dirty="0"/>
          </a:p>
          <a:p>
            <a:pPr lvl="1" algn="just"/>
            <a:r>
              <a:rPr lang="it-IT" b="1" dirty="0"/>
              <a:t>Impatti indiretti o co-benefici</a:t>
            </a:r>
            <a:r>
              <a:rPr lang="it-IT" dirty="0"/>
              <a:t>: impatti addizionali o  positive side-</a:t>
            </a:r>
            <a:r>
              <a:rPr lang="it-IT" dirty="0" err="1"/>
              <a:t>effects</a:t>
            </a:r>
            <a:r>
              <a:rPr lang="it-IT" dirty="0"/>
              <a:t> degli interventi realizzati dai progetti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Dimensioni di impatto: non solamente le emissioni, ma anche la salute pubblica, l’inclusione sociale, la digitalizzazione, l’economia, la finanza e gli investimenti, l’efficienza delle risorse e la biodiversità…</a:t>
            </a:r>
          </a:p>
        </p:txBody>
      </p:sp>
      <p:cxnSp>
        <p:nvCxnSpPr>
          <p:cNvPr id="2" name="Connettore 2 11">
            <a:extLst>
              <a:ext uri="{FF2B5EF4-FFF2-40B4-BE49-F238E27FC236}">
                <a16:creationId xmlns:a16="http://schemas.microsoft.com/office/drawing/2014/main" id="{B493B227-6654-2E86-B3B2-A6921855F0D7}"/>
              </a:ext>
            </a:extLst>
          </p:cNvPr>
          <p:cNvCxnSpPr>
            <a:cxnSpLocks/>
          </p:cNvCxnSpPr>
          <p:nvPr/>
        </p:nvCxnSpPr>
        <p:spPr>
          <a:xfrm>
            <a:off x="6968592" y="473700"/>
            <a:ext cx="1865" cy="37037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ttangolo 3">
            <a:extLst>
              <a:ext uri="{FF2B5EF4-FFF2-40B4-BE49-F238E27FC236}">
                <a16:creationId xmlns:a16="http://schemas.microsoft.com/office/drawing/2014/main" id="{B978E6BD-D8AD-8608-FBAB-0154114743AA}"/>
              </a:ext>
            </a:extLst>
          </p:cNvPr>
          <p:cNvSpPr/>
          <p:nvPr/>
        </p:nvSpPr>
        <p:spPr>
          <a:xfrm>
            <a:off x="4942272" y="683237"/>
            <a:ext cx="4032000" cy="288000"/>
          </a:xfrm>
          <a:prstGeom prst="rect">
            <a:avLst/>
          </a:prstGeom>
          <a:solidFill>
            <a:srgbClr val="EAEAE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>
                <a:solidFill>
                  <a:schemeClr val="tx1"/>
                </a:solidFill>
              </a:rPr>
              <a:t>Definizione degli indicatori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F877324-31D5-1CAC-BA67-EF5B5B9AD0BB}"/>
              </a:ext>
            </a:extLst>
          </p:cNvPr>
          <p:cNvSpPr/>
          <p:nvPr/>
        </p:nvSpPr>
        <p:spPr>
          <a:xfrm>
            <a:off x="4930950" y="1189124"/>
            <a:ext cx="4032000" cy="288000"/>
          </a:xfrm>
          <a:prstGeom prst="rect">
            <a:avLst/>
          </a:prstGeom>
          <a:solidFill>
            <a:srgbClr val="EAEAE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>
                <a:solidFill>
                  <a:schemeClr val="tx1"/>
                </a:solidFill>
              </a:rPr>
              <a:t>Definizione della baseline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95A3178-7E32-9438-2611-347E7498DE31}"/>
              </a:ext>
            </a:extLst>
          </p:cNvPr>
          <p:cNvSpPr/>
          <p:nvPr/>
        </p:nvSpPr>
        <p:spPr>
          <a:xfrm>
            <a:off x="4943476" y="1694123"/>
            <a:ext cx="4032000" cy="288000"/>
          </a:xfrm>
          <a:prstGeom prst="rect">
            <a:avLst/>
          </a:prstGeom>
          <a:solidFill>
            <a:srgbClr val="EAEAE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>
                <a:solidFill>
                  <a:schemeClr val="tx1"/>
                </a:solidFill>
              </a:rPr>
              <a:t>Definizione dei target e dell’orizzonte temporale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15022A4-0C0A-217A-F55C-EED4A35506B4}"/>
              </a:ext>
            </a:extLst>
          </p:cNvPr>
          <p:cNvSpPr/>
          <p:nvPr/>
        </p:nvSpPr>
        <p:spPr>
          <a:xfrm>
            <a:off x="4943476" y="2195056"/>
            <a:ext cx="4032000" cy="288000"/>
          </a:xfrm>
          <a:prstGeom prst="rect">
            <a:avLst/>
          </a:prstGeom>
          <a:solidFill>
            <a:srgbClr val="EAEAE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>
                <a:solidFill>
                  <a:schemeClr val="tx1"/>
                </a:solidFill>
              </a:rPr>
              <a:t>Definizione delle fonti da cui trovare i dati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946B85D-6FDB-180A-2FCD-63FAA71CB16A}"/>
              </a:ext>
            </a:extLst>
          </p:cNvPr>
          <p:cNvSpPr/>
          <p:nvPr/>
        </p:nvSpPr>
        <p:spPr>
          <a:xfrm>
            <a:off x="4943476" y="2699168"/>
            <a:ext cx="4032000" cy="288000"/>
          </a:xfrm>
          <a:prstGeom prst="rect">
            <a:avLst/>
          </a:prstGeom>
          <a:solidFill>
            <a:srgbClr val="EAEAE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>
                <a:solidFill>
                  <a:schemeClr val="tx1"/>
                </a:solidFill>
              </a:rPr>
              <a:t>Identificazione dei metodi di scambio e collezione dei dati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13FDF9C-CAE5-2CB6-FF51-B3131A3E4752}"/>
              </a:ext>
            </a:extLst>
          </p:cNvPr>
          <p:cNvSpPr/>
          <p:nvPr/>
        </p:nvSpPr>
        <p:spPr>
          <a:xfrm>
            <a:off x="4952592" y="3205055"/>
            <a:ext cx="4032000" cy="288000"/>
          </a:xfrm>
          <a:prstGeom prst="rect">
            <a:avLst/>
          </a:prstGeom>
          <a:solidFill>
            <a:srgbClr val="EAEAE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>
                <a:solidFill>
                  <a:schemeClr val="tx1"/>
                </a:solidFill>
              </a:rPr>
              <a:t>Definizione delle tempistiche con cui effettuare il monitoraggio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C18574AA-8D9A-5C10-F157-AC9119507EE0}"/>
              </a:ext>
            </a:extLst>
          </p:cNvPr>
          <p:cNvSpPr/>
          <p:nvPr/>
        </p:nvSpPr>
        <p:spPr>
          <a:xfrm>
            <a:off x="4952592" y="3715261"/>
            <a:ext cx="4032000" cy="288000"/>
          </a:xfrm>
          <a:prstGeom prst="rect">
            <a:avLst/>
          </a:prstGeom>
          <a:solidFill>
            <a:srgbClr val="EAEAE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>
                <a:solidFill>
                  <a:schemeClr val="tx1"/>
                </a:solidFill>
              </a:rPr>
              <a:t>Identificazione del personale incaricato</a:t>
            </a:r>
          </a:p>
        </p:txBody>
      </p:sp>
    </p:spTree>
    <p:extLst>
      <p:ext uri="{BB962C8B-B14F-4D97-AF65-F5344CB8AC3E}">
        <p14:creationId xmlns:p14="http://schemas.microsoft.com/office/powerpoint/2010/main" val="899745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1D66D7F1-B1F9-A352-00B6-24DEAF64F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>
            <a:extLst>
              <a:ext uri="{FF2B5EF4-FFF2-40B4-BE49-F238E27FC236}">
                <a16:creationId xmlns:a16="http://schemas.microsoft.com/office/drawing/2014/main" id="{DB6ECD18-296D-3FA6-E0B0-D0DE8665D4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800" y="144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dirty="0"/>
              <a:t>Definizione degli indicatori</a:t>
            </a:r>
            <a:endParaRPr sz="3200" dirty="0"/>
          </a:p>
        </p:txBody>
      </p:sp>
      <p:sp>
        <p:nvSpPr>
          <p:cNvPr id="65" name="Google Shape;65;p8">
            <a:extLst>
              <a:ext uri="{FF2B5EF4-FFF2-40B4-BE49-F238E27FC236}">
                <a16:creationId xmlns:a16="http://schemas.microsoft.com/office/drawing/2014/main" id="{0A702A95-7AD1-B34C-439F-E44B3A6D13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1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100"/>
              </a:spcBef>
              <a:spcAft>
                <a:spcPts val="0"/>
              </a:spcAft>
              <a:buNone/>
            </a:pPr>
            <a:endParaRPr sz="1200" dirty="0"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1100"/>
              </a:spcBef>
              <a:spcAft>
                <a:spcPts val="0"/>
              </a:spcAft>
              <a:buNone/>
            </a:pPr>
            <a:endParaRPr sz="1200" dirty="0"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1100"/>
              </a:spcBef>
              <a:spcAft>
                <a:spcPts val="0"/>
              </a:spcAft>
              <a:buNone/>
            </a:pPr>
            <a:endParaRPr sz="1200" dirty="0"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1100"/>
              </a:spcBef>
              <a:spcAft>
                <a:spcPts val="1100"/>
              </a:spcAft>
              <a:buNone/>
            </a:pPr>
            <a:endParaRPr sz="1200" dirty="0">
              <a:highlight>
                <a:srgbClr val="FFFFFF"/>
              </a:highlight>
            </a:endParaRPr>
          </a:p>
        </p:txBody>
      </p:sp>
      <p:sp>
        <p:nvSpPr>
          <p:cNvPr id="66" name="Google Shape;66;p8">
            <a:extLst>
              <a:ext uri="{FF2B5EF4-FFF2-40B4-BE49-F238E27FC236}">
                <a16:creationId xmlns:a16="http://schemas.microsoft.com/office/drawing/2014/main" id="{ED49E8AF-0976-9034-7254-E28841AC2B9D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765250" y="144000"/>
            <a:ext cx="3197700" cy="3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14/05/20245</a:t>
            </a:r>
            <a:r>
              <a:rPr lang="en-GB" dirty="0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 | </a:t>
            </a:r>
            <a:r>
              <a:rPr lang="en-GB" dirty="0" err="1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Let’sGOv</a:t>
            </a:r>
            <a:r>
              <a:rPr lang="en-GB" dirty="0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 – </a:t>
            </a:r>
            <a:r>
              <a:rPr lang="en-GB" dirty="0" err="1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Esiti</a:t>
            </a:r>
            <a:r>
              <a:rPr lang="en-GB" dirty="0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 </a:t>
            </a:r>
            <a:r>
              <a:rPr lang="en-GB" dirty="0" err="1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progetto</a:t>
            </a:r>
            <a:endParaRPr dirty="0"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257CBC-4615-293A-94AC-91E9521C5B74}"/>
              </a:ext>
            </a:extLst>
          </p:cNvPr>
          <p:cNvSpPr txBox="1"/>
          <p:nvPr/>
        </p:nvSpPr>
        <p:spPr>
          <a:xfrm>
            <a:off x="256785" y="1014608"/>
            <a:ext cx="45156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it-IT" b="1" dirty="0"/>
              <a:t>SMART</a:t>
            </a:r>
            <a:endParaRPr lang="it-IT" dirty="0"/>
          </a:p>
          <a:p>
            <a:pPr lvl="1" algn="just"/>
            <a:endParaRPr lang="it-IT" dirty="0"/>
          </a:p>
          <a:p>
            <a:pPr lvl="1" algn="just"/>
            <a:r>
              <a:rPr lang="it-IT" b="1" dirty="0"/>
              <a:t>Framework </a:t>
            </a:r>
            <a:r>
              <a:rPr lang="it-IT" dirty="0"/>
              <a:t>con piccolo set di indicatori (misurabili in modo costo realistici)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Da evitare indicatori non rilevanti per definire il successo o il progresso del progresso, o che siano difficili da misurare o troppo costosi</a:t>
            </a:r>
          </a:p>
        </p:txBody>
      </p:sp>
      <p:sp>
        <p:nvSpPr>
          <p:cNvPr id="11" name="CasellaDiTesto 5">
            <a:extLst>
              <a:ext uri="{FF2B5EF4-FFF2-40B4-BE49-F238E27FC236}">
                <a16:creationId xmlns:a16="http://schemas.microsoft.com/office/drawing/2014/main" id="{F10EB59B-1EE7-08C2-A20E-F5D2AF2C7C32}"/>
              </a:ext>
            </a:extLst>
          </p:cNvPr>
          <p:cNvSpPr txBox="1"/>
          <p:nvPr/>
        </p:nvSpPr>
        <p:spPr>
          <a:xfrm>
            <a:off x="5468659" y="887147"/>
            <a:ext cx="32522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it-IT" i="1" dirty="0" err="1">
                <a:solidFill>
                  <a:srgbClr val="4484E2"/>
                </a:solidFill>
              </a:rPr>
              <a:t>pecifici</a:t>
            </a:r>
            <a:r>
              <a:rPr lang="it-IT" i="1" dirty="0">
                <a:solidFill>
                  <a:srgbClr val="4484E2"/>
                </a:solidFill>
              </a:rPr>
              <a:t>, cioè relativi a qualcosa di tangibile e chiaramente definito</a:t>
            </a:r>
          </a:p>
        </p:txBody>
      </p:sp>
      <p:sp>
        <p:nvSpPr>
          <p:cNvPr id="13" name="CasellaDiTesto 7">
            <a:extLst>
              <a:ext uri="{FF2B5EF4-FFF2-40B4-BE49-F238E27FC236}">
                <a16:creationId xmlns:a16="http://schemas.microsoft.com/office/drawing/2014/main" id="{EA1CB389-1B34-35CF-F894-50DA2678DBF0}"/>
              </a:ext>
            </a:extLst>
          </p:cNvPr>
          <p:cNvSpPr txBox="1"/>
          <p:nvPr/>
        </p:nvSpPr>
        <p:spPr>
          <a:xfrm>
            <a:off x="5468659" y="1585970"/>
            <a:ext cx="30456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it-IT" i="1" dirty="0" err="1">
                <a:solidFill>
                  <a:srgbClr val="4484E2"/>
                </a:solidFill>
              </a:rPr>
              <a:t>isurabili</a:t>
            </a:r>
            <a:r>
              <a:rPr lang="it-IT" i="1" dirty="0">
                <a:solidFill>
                  <a:srgbClr val="4484E2"/>
                </a:solidFill>
              </a:rPr>
              <a:t>, cioè riferiti a qualcosa che sia realmente misurabile </a:t>
            </a:r>
          </a:p>
        </p:txBody>
      </p:sp>
      <p:sp>
        <p:nvSpPr>
          <p:cNvPr id="14" name="CasellaDiTesto 9">
            <a:extLst>
              <a:ext uri="{FF2B5EF4-FFF2-40B4-BE49-F238E27FC236}">
                <a16:creationId xmlns:a16="http://schemas.microsoft.com/office/drawing/2014/main" id="{971E2214-883E-38F9-2941-E8E669189EB3}"/>
              </a:ext>
            </a:extLst>
          </p:cNvPr>
          <p:cNvSpPr txBox="1"/>
          <p:nvPr/>
        </p:nvSpPr>
        <p:spPr>
          <a:xfrm>
            <a:off x="5468659" y="2282146"/>
            <a:ext cx="32522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it-IT" i="1" dirty="0" err="1">
                <a:solidFill>
                  <a:srgbClr val="4484E2"/>
                </a:solidFill>
              </a:rPr>
              <a:t>ggiugibili</a:t>
            </a:r>
            <a:r>
              <a:rPr lang="it-IT" i="1" dirty="0">
                <a:solidFill>
                  <a:srgbClr val="4484E2"/>
                </a:solidFill>
              </a:rPr>
              <a:t>, cioè misurabili tramite le risorse a propria disposizione</a:t>
            </a:r>
          </a:p>
        </p:txBody>
      </p:sp>
      <p:sp>
        <p:nvSpPr>
          <p:cNvPr id="15" name="CasellaDiTesto 12">
            <a:extLst>
              <a:ext uri="{FF2B5EF4-FFF2-40B4-BE49-F238E27FC236}">
                <a16:creationId xmlns:a16="http://schemas.microsoft.com/office/drawing/2014/main" id="{3741517A-D2D3-0ADB-C8EB-ED6AC02F902E}"/>
              </a:ext>
            </a:extLst>
          </p:cNvPr>
          <p:cNvSpPr txBox="1"/>
          <p:nvPr/>
        </p:nvSpPr>
        <p:spPr>
          <a:xfrm>
            <a:off x="5468659" y="2976172"/>
            <a:ext cx="32522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it-IT" i="1" dirty="0" err="1">
                <a:solidFill>
                  <a:srgbClr val="4484E2"/>
                </a:solidFill>
              </a:rPr>
              <a:t>ilevanti</a:t>
            </a:r>
            <a:r>
              <a:rPr lang="it-IT" i="1" dirty="0">
                <a:solidFill>
                  <a:srgbClr val="4484E2"/>
                </a:solidFill>
              </a:rPr>
              <a:t>, cioè una misura del reale andamento del progetto</a:t>
            </a:r>
          </a:p>
        </p:txBody>
      </p:sp>
      <p:sp>
        <p:nvSpPr>
          <p:cNvPr id="16" name="CasellaDiTesto 16">
            <a:extLst>
              <a:ext uri="{FF2B5EF4-FFF2-40B4-BE49-F238E27FC236}">
                <a16:creationId xmlns:a16="http://schemas.microsoft.com/office/drawing/2014/main" id="{D4484878-F520-DD37-FFEF-3148C5204993}"/>
              </a:ext>
            </a:extLst>
          </p:cNvPr>
          <p:cNvSpPr txBox="1"/>
          <p:nvPr/>
        </p:nvSpPr>
        <p:spPr>
          <a:xfrm>
            <a:off x="5468659" y="3672701"/>
            <a:ext cx="32522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it-IT" i="1" dirty="0" err="1">
                <a:solidFill>
                  <a:srgbClr val="4484E2"/>
                </a:solidFill>
              </a:rPr>
              <a:t>imeline</a:t>
            </a:r>
            <a:r>
              <a:rPr lang="it-IT" i="1" dirty="0">
                <a:solidFill>
                  <a:srgbClr val="4484E2"/>
                </a:solidFill>
              </a:rPr>
              <a:t> del progetto</a:t>
            </a:r>
          </a:p>
        </p:txBody>
      </p:sp>
      <p:sp>
        <p:nvSpPr>
          <p:cNvPr id="17" name="CasellaDiTesto 3">
            <a:extLst>
              <a:ext uri="{FF2B5EF4-FFF2-40B4-BE49-F238E27FC236}">
                <a16:creationId xmlns:a16="http://schemas.microsoft.com/office/drawing/2014/main" id="{0FC2CF25-9977-59C2-900D-66EDCDCAC63A}"/>
              </a:ext>
            </a:extLst>
          </p:cNvPr>
          <p:cNvSpPr txBox="1"/>
          <p:nvPr/>
        </p:nvSpPr>
        <p:spPr>
          <a:xfrm>
            <a:off x="5293178" y="874621"/>
            <a:ext cx="418641" cy="321512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it-IT" b="1" dirty="0" err="1">
                <a:solidFill>
                  <a:srgbClr val="0070C0"/>
                </a:solidFill>
              </a:rPr>
              <a:t>S</a:t>
            </a:r>
            <a:r>
              <a:rPr lang="it-IT" b="1" dirty="0">
                <a:solidFill>
                  <a:srgbClr val="0070C0"/>
                </a:solidFill>
              </a:rPr>
              <a:t>  M  A  </a:t>
            </a:r>
            <a:r>
              <a:rPr lang="it-IT" b="1" dirty="0" err="1">
                <a:solidFill>
                  <a:srgbClr val="0070C0"/>
                </a:solidFill>
              </a:rPr>
              <a:t>R</a:t>
            </a:r>
            <a:r>
              <a:rPr lang="it-IT" b="1" dirty="0">
                <a:solidFill>
                  <a:srgbClr val="0070C0"/>
                </a:solidFill>
              </a:rPr>
              <a:t>  T</a:t>
            </a:r>
          </a:p>
        </p:txBody>
      </p:sp>
      <p:sp>
        <p:nvSpPr>
          <p:cNvPr id="18" name="CasellaDiTesto 14">
            <a:extLst>
              <a:ext uri="{FF2B5EF4-FFF2-40B4-BE49-F238E27FC236}">
                <a16:creationId xmlns:a16="http://schemas.microsoft.com/office/drawing/2014/main" id="{591CD712-5410-9A3C-520F-DE3F81484001}"/>
              </a:ext>
            </a:extLst>
          </p:cNvPr>
          <p:cNvSpPr txBox="1"/>
          <p:nvPr/>
        </p:nvSpPr>
        <p:spPr>
          <a:xfrm>
            <a:off x="4368943" y="3673738"/>
            <a:ext cx="18359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i="1" dirty="0">
                <a:solidFill>
                  <a:srgbClr val="4484E2"/>
                </a:solidFill>
              </a:rPr>
              <a:t>allineati alla </a:t>
            </a:r>
          </a:p>
        </p:txBody>
      </p:sp>
      <p:sp>
        <p:nvSpPr>
          <p:cNvPr id="19" name="CasellaDiTesto 14">
            <a:extLst>
              <a:ext uri="{FF2B5EF4-FFF2-40B4-BE49-F238E27FC236}">
                <a16:creationId xmlns:a16="http://schemas.microsoft.com/office/drawing/2014/main" id="{5B16B79E-444B-D2E5-9DE0-04508B034836}"/>
              </a:ext>
            </a:extLst>
          </p:cNvPr>
          <p:cNvSpPr txBox="1"/>
          <p:nvPr/>
        </p:nvSpPr>
        <p:spPr>
          <a:xfrm>
            <a:off x="5267193" y="2288489"/>
            <a:ext cx="9627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i="1" dirty="0" err="1">
                <a:solidFill>
                  <a:srgbClr val="4484E2"/>
                </a:solidFill>
              </a:rPr>
              <a:t>r</a:t>
            </a:r>
            <a:endParaRPr lang="it-IT" i="1" dirty="0">
              <a:solidFill>
                <a:srgbClr val="4484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94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85D6F-DD05-93D3-3B27-4E64FA762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800" dirty="0"/>
              <a:t>Valutazioni degli impatti</a:t>
            </a:r>
            <a:endParaRPr lang="it-IT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DF2B248-FF32-0EF3-FCCC-E12B699C9A00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GB" dirty="0"/>
              <a:t>14/05/20245</a:t>
            </a:r>
            <a:r>
              <a:rPr lang="en-GB" dirty="0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 | </a:t>
            </a:r>
            <a:r>
              <a:rPr lang="en-GB" dirty="0" err="1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Let’sGOv</a:t>
            </a:r>
            <a:r>
              <a:rPr lang="en-GB" dirty="0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 – </a:t>
            </a:r>
            <a:r>
              <a:rPr lang="en-GB" dirty="0" err="1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Esiti</a:t>
            </a:r>
            <a:r>
              <a:rPr lang="en-GB" dirty="0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 </a:t>
            </a:r>
            <a:r>
              <a:rPr lang="en-GB" dirty="0" err="1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progetto</a:t>
            </a:r>
            <a:endParaRPr lang="en-GB" dirty="0"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495D2D1-9362-25FD-F6C3-DF6E8442CC52}"/>
              </a:ext>
            </a:extLst>
          </p:cNvPr>
          <p:cNvSpPr txBox="1">
            <a:spLocks/>
          </p:cNvSpPr>
          <p:nvPr/>
        </p:nvSpPr>
        <p:spPr>
          <a:xfrm>
            <a:off x="380765" y="701352"/>
            <a:ext cx="116380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Medium"/>
              <a:buChar char="●"/>
              <a:defRPr sz="1800" b="0" i="0" u="none" strike="noStrike" cap="none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○"/>
              <a:defRPr sz="1400" b="0" i="0" u="none" strike="noStrike" cap="none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■"/>
              <a:defRPr sz="1400" b="0" i="0" u="none" strike="noStrike" cap="none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●"/>
              <a:defRPr sz="1400" b="0" i="0" u="none" strike="noStrike" cap="none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○"/>
              <a:defRPr sz="1400" b="0" i="0" u="none" strike="noStrike" cap="none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■"/>
              <a:defRPr sz="1400" b="0" i="0" u="none" strike="noStrike" cap="none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●"/>
              <a:defRPr sz="1400" b="0" i="0" u="none" strike="noStrike" cap="none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○"/>
              <a:defRPr sz="1400" b="0" i="0" u="none" strike="noStrike" cap="none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■"/>
              <a:defRPr sz="1400" b="0" i="0" u="none" strike="noStrike" cap="none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marL="0" indent="0">
              <a:buFont typeface="Barlow Medium"/>
              <a:buNone/>
            </a:pPr>
            <a:r>
              <a:rPr lang="it-IT" sz="1100" i="1" kern="1200" dirty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  <a:sym typeface="Arial"/>
              </a:rPr>
              <a:t>I casi pilota di </a:t>
            </a:r>
            <a:r>
              <a:rPr lang="it-IT" sz="1100" i="1" kern="1200" dirty="0" err="1">
                <a:solidFill>
                  <a:schemeClr val="tx1"/>
                </a:solidFill>
                <a:latin typeface="Barlow" pitchFamily="2" charset="77"/>
                <a:ea typeface="+mn-ea"/>
                <a:cs typeface="+mn-cs"/>
                <a:sym typeface="Arial"/>
              </a:rPr>
              <a:t>Let’sGOv</a:t>
            </a:r>
            <a:r>
              <a:rPr lang="it-IT" sz="1100" i="1" kern="1200" dirty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  <a:sym typeface="Arial"/>
              </a:rPr>
              <a:t> suddivisi su 3 cluster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7BE382E8-48A1-2699-A904-C20C86F13A8C}"/>
              </a:ext>
            </a:extLst>
          </p:cNvPr>
          <p:cNvSpPr txBox="1">
            <a:spLocks/>
          </p:cNvSpPr>
          <p:nvPr/>
        </p:nvSpPr>
        <p:spPr>
          <a:xfrm>
            <a:off x="1789690" y="714431"/>
            <a:ext cx="9729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100" i="1" dirty="0">
                <a:latin typeface="Barlow" pitchFamily="2" charset="77"/>
              </a:rPr>
              <a:t>Valutazione obiettivi dei casi pilota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35FDB8CD-1457-1763-AA44-CE86B17F88A8}"/>
              </a:ext>
            </a:extLst>
          </p:cNvPr>
          <p:cNvSpPr txBox="1">
            <a:spLocks/>
          </p:cNvSpPr>
          <p:nvPr/>
        </p:nvSpPr>
        <p:spPr>
          <a:xfrm>
            <a:off x="4283901" y="734326"/>
            <a:ext cx="11165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100" i="1" dirty="0">
                <a:latin typeface="Barlow" pitchFamily="2" charset="77"/>
              </a:rPr>
              <a:t>Definizione degli indicatori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A5C76F13-4548-6E01-923C-C4D89BAA0BC9}"/>
              </a:ext>
            </a:extLst>
          </p:cNvPr>
          <p:cNvSpPr txBox="1">
            <a:spLocks/>
          </p:cNvSpPr>
          <p:nvPr/>
        </p:nvSpPr>
        <p:spPr>
          <a:xfrm>
            <a:off x="5757139" y="733772"/>
            <a:ext cx="11165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100" i="1" dirty="0">
                <a:latin typeface="Barlow" pitchFamily="2" charset="77"/>
              </a:rPr>
              <a:t>Valutazione della fattibilità del monitoraggio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12FD1AEA-E0AC-0AAA-FBD1-1CB0016A8EE2}"/>
              </a:ext>
            </a:extLst>
          </p:cNvPr>
          <p:cNvSpPr txBox="1">
            <a:spLocks/>
          </p:cNvSpPr>
          <p:nvPr/>
        </p:nvSpPr>
        <p:spPr>
          <a:xfrm>
            <a:off x="7102258" y="733226"/>
            <a:ext cx="11165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100" i="1" dirty="0">
                <a:latin typeface="Barlow" pitchFamily="2" charset="77"/>
              </a:rPr>
              <a:t>Monitoraggio</a:t>
            </a:r>
          </a:p>
        </p:txBody>
      </p:sp>
      <p:cxnSp>
        <p:nvCxnSpPr>
          <p:cNvPr id="10" name="Connettore 4 11">
            <a:extLst>
              <a:ext uri="{FF2B5EF4-FFF2-40B4-BE49-F238E27FC236}">
                <a16:creationId xmlns:a16="http://schemas.microsoft.com/office/drawing/2014/main" id="{40C2B267-D1A0-3402-F7C1-E0832563A0CC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5566003" y="235424"/>
            <a:ext cx="554" cy="1473238"/>
          </a:xfrm>
          <a:prstGeom prst="bentConnector3">
            <a:avLst>
              <a:gd name="adj1" fmla="val -41263538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6">
            <a:extLst>
              <a:ext uri="{FF2B5EF4-FFF2-40B4-BE49-F238E27FC236}">
                <a16:creationId xmlns:a16="http://schemas.microsoft.com/office/drawing/2014/main" id="{3ACB719F-999D-9EB4-DB2A-3D8CED61E71A}"/>
              </a:ext>
            </a:extLst>
          </p:cNvPr>
          <p:cNvCxnSpPr>
            <a:cxnSpLocks/>
          </p:cNvCxnSpPr>
          <p:nvPr/>
        </p:nvCxnSpPr>
        <p:spPr>
          <a:xfrm>
            <a:off x="1519636" y="1363584"/>
            <a:ext cx="270054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7">
            <a:extLst>
              <a:ext uri="{FF2B5EF4-FFF2-40B4-BE49-F238E27FC236}">
                <a16:creationId xmlns:a16="http://schemas.microsoft.com/office/drawing/2014/main" id="{6377FB28-DA9E-BDD4-A0C0-A1BE52170CB3}"/>
              </a:ext>
            </a:extLst>
          </p:cNvPr>
          <p:cNvCxnSpPr>
            <a:cxnSpLocks/>
          </p:cNvCxnSpPr>
          <p:nvPr/>
        </p:nvCxnSpPr>
        <p:spPr>
          <a:xfrm>
            <a:off x="3872419" y="1363584"/>
            <a:ext cx="4114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9">
            <a:extLst>
              <a:ext uri="{FF2B5EF4-FFF2-40B4-BE49-F238E27FC236}">
                <a16:creationId xmlns:a16="http://schemas.microsoft.com/office/drawing/2014/main" id="{7F8D3DD6-75BD-F929-7E35-80469F701192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5400472" y="1396554"/>
            <a:ext cx="356667" cy="5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22">
            <a:extLst>
              <a:ext uri="{FF2B5EF4-FFF2-40B4-BE49-F238E27FC236}">
                <a16:creationId xmlns:a16="http://schemas.microsoft.com/office/drawing/2014/main" id="{56F07158-D07C-7236-5C12-00772910CA09}"/>
              </a:ext>
            </a:extLst>
          </p:cNvPr>
          <p:cNvCxnSpPr>
            <a:cxnSpLocks/>
          </p:cNvCxnSpPr>
          <p:nvPr/>
        </p:nvCxnSpPr>
        <p:spPr>
          <a:xfrm>
            <a:off x="6768770" y="1396008"/>
            <a:ext cx="333488" cy="5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30708C42-A2E8-0C4C-BE4C-294CAEC0A95B}"/>
              </a:ext>
            </a:extLst>
          </p:cNvPr>
          <p:cNvSpPr txBox="1">
            <a:spLocks/>
          </p:cNvSpPr>
          <p:nvPr/>
        </p:nvSpPr>
        <p:spPr>
          <a:xfrm>
            <a:off x="2946732" y="733773"/>
            <a:ext cx="10055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100" i="1" dirty="0">
                <a:latin typeface="Barlow" pitchFamily="2" charset="77"/>
              </a:rPr>
              <a:t>Definizione delle dimensioni dell’impatto</a:t>
            </a:r>
          </a:p>
        </p:txBody>
      </p:sp>
      <p:cxnSp>
        <p:nvCxnSpPr>
          <p:cNvPr id="16" name="Connettore 2 33">
            <a:extLst>
              <a:ext uri="{FF2B5EF4-FFF2-40B4-BE49-F238E27FC236}">
                <a16:creationId xmlns:a16="http://schemas.microsoft.com/office/drawing/2014/main" id="{628C25E5-FDB0-32BB-A298-47A0CDCFF018}"/>
              </a:ext>
            </a:extLst>
          </p:cNvPr>
          <p:cNvCxnSpPr>
            <a:cxnSpLocks/>
          </p:cNvCxnSpPr>
          <p:nvPr/>
        </p:nvCxnSpPr>
        <p:spPr>
          <a:xfrm>
            <a:off x="2670596" y="1370404"/>
            <a:ext cx="270054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ttangolo con angoli arrotondati 25">
            <a:extLst>
              <a:ext uri="{FF2B5EF4-FFF2-40B4-BE49-F238E27FC236}">
                <a16:creationId xmlns:a16="http://schemas.microsoft.com/office/drawing/2014/main" id="{E4AF9295-94AD-2B1E-1FAF-1C4A40A5129C}"/>
              </a:ext>
            </a:extLst>
          </p:cNvPr>
          <p:cNvSpPr/>
          <p:nvPr/>
        </p:nvSpPr>
        <p:spPr>
          <a:xfrm>
            <a:off x="159825" y="1878576"/>
            <a:ext cx="8768609" cy="1638102"/>
          </a:xfrm>
          <a:prstGeom prst="roundRect">
            <a:avLst/>
          </a:prstGeom>
          <a:solidFill>
            <a:srgbClr val="156082">
              <a:alpha val="3411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Segnaposto contenuto 2">
            <a:extLst>
              <a:ext uri="{FF2B5EF4-FFF2-40B4-BE49-F238E27FC236}">
                <a16:creationId xmlns:a16="http://schemas.microsoft.com/office/drawing/2014/main" id="{4C2AC71F-63A6-C305-A4ED-7574E6D602AC}"/>
              </a:ext>
            </a:extLst>
          </p:cNvPr>
          <p:cNvSpPr txBox="1">
            <a:spLocks/>
          </p:cNvSpPr>
          <p:nvPr/>
        </p:nvSpPr>
        <p:spPr>
          <a:xfrm>
            <a:off x="215566" y="2343522"/>
            <a:ext cx="1068352" cy="743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200" dirty="0"/>
              <a:t>Cluster Engagement</a:t>
            </a:r>
          </a:p>
        </p:txBody>
      </p:sp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A7F188AF-9750-B4D9-AC0C-B977B729314B}"/>
              </a:ext>
            </a:extLst>
          </p:cNvPr>
          <p:cNvSpPr txBox="1">
            <a:spLocks/>
          </p:cNvSpPr>
          <p:nvPr/>
        </p:nvSpPr>
        <p:spPr>
          <a:xfrm>
            <a:off x="1399667" y="1994284"/>
            <a:ext cx="1625370" cy="1310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200" dirty="0"/>
              <a:t>Obiettivi: </a:t>
            </a:r>
            <a:r>
              <a:rPr lang="it-IT" sz="1200" dirty="0">
                <a:solidFill>
                  <a:srgbClr val="000000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sviluppo di modelli operativi e strumenti di supporto per la creazione e gestione delle comunità energetiche rinnovabili, inclusi sportelli informativi per cittadini e imprese</a:t>
            </a:r>
            <a:r>
              <a:rPr lang="it-IT" sz="1200" dirty="0">
                <a:effectLst/>
              </a:rPr>
              <a:t>  </a:t>
            </a:r>
            <a:endParaRPr lang="it-IT" sz="1200" dirty="0"/>
          </a:p>
        </p:txBody>
      </p:sp>
      <p:sp>
        <p:nvSpPr>
          <p:cNvPr id="28" name="Segnaposto contenuto 2">
            <a:extLst>
              <a:ext uri="{FF2B5EF4-FFF2-40B4-BE49-F238E27FC236}">
                <a16:creationId xmlns:a16="http://schemas.microsoft.com/office/drawing/2014/main" id="{E53A9BE6-8987-8888-C9CD-363ECE9281FA}"/>
              </a:ext>
            </a:extLst>
          </p:cNvPr>
          <p:cNvSpPr txBox="1">
            <a:spLocks/>
          </p:cNvSpPr>
          <p:nvPr/>
        </p:nvSpPr>
        <p:spPr>
          <a:xfrm>
            <a:off x="3032177" y="2093178"/>
            <a:ext cx="1625370" cy="12903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200" dirty="0"/>
              <a:t>Dimensioni dell’impatto: </a:t>
            </a:r>
            <a:endParaRPr lang="it-IT" sz="1200" dirty="0">
              <a:solidFill>
                <a:srgbClr val="000000"/>
              </a:solidFill>
              <a:effectLst/>
              <a:latin typeface="Barlow" pitchFamily="2" charset="77"/>
              <a:ea typeface="Barlow" pitchFamily="2" charset="77"/>
              <a:cs typeface="Barlow" pitchFamily="2" charset="77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it-IT" sz="1200" dirty="0"/>
              <a:t>Democracy and </a:t>
            </a:r>
            <a:r>
              <a:rPr lang="it-IT" sz="1200" dirty="0" err="1"/>
              <a:t>participation</a:t>
            </a:r>
            <a:endParaRPr lang="it-IT" sz="1200" dirty="0"/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it-IT" sz="1200" dirty="0"/>
              <a:t>Governance and policy</a:t>
            </a:r>
          </a:p>
        </p:txBody>
      </p:sp>
      <p:sp>
        <p:nvSpPr>
          <p:cNvPr id="29" name="Segnaposto contenuto 2">
            <a:extLst>
              <a:ext uri="{FF2B5EF4-FFF2-40B4-BE49-F238E27FC236}">
                <a16:creationId xmlns:a16="http://schemas.microsoft.com/office/drawing/2014/main" id="{DE356632-DDA9-855B-D6B6-F50F4EDB1797}"/>
              </a:ext>
            </a:extLst>
          </p:cNvPr>
          <p:cNvSpPr txBox="1">
            <a:spLocks/>
          </p:cNvSpPr>
          <p:nvPr/>
        </p:nvSpPr>
        <p:spPr>
          <a:xfrm>
            <a:off x="4572000" y="1915628"/>
            <a:ext cx="4324169" cy="1575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200" dirty="0"/>
              <a:t>Indicatori: </a:t>
            </a:r>
            <a:endParaRPr lang="it-IT" sz="1200" dirty="0">
              <a:solidFill>
                <a:srgbClr val="000000"/>
              </a:solidFill>
              <a:effectLst/>
              <a:latin typeface="Barlow" pitchFamily="2" charset="77"/>
              <a:ea typeface="Barlow" pitchFamily="2" charset="77"/>
              <a:cs typeface="Barlow" pitchFamily="2" charset="77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it-IT" sz="1100" dirty="0">
                <a:latin typeface="Barlow" pitchFamily="2" charset="77"/>
                <a:ea typeface="Barlow" pitchFamily="2" charset="77"/>
                <a:cs typeface="Barlow" pitchFamily="2" charset="77"/>
              </a:rPr>
              <a:t>N</a:t>
            </a:r>
            <a:r>
              <a:rPr lang="it-IT" sz="1100" dirty="0"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umero di documenti predisposti relativi alla costituzione di CER</a:t>
            </a:r>
            <a:r>
              <a:rPr lang="it-IT" sz="1100" dirty="0">
                <a:effectLst/>
              </a:rPr>
              <a:t> 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it-IT" sz="1100" dirty="0"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Numero di azioni di supporto per le </a:t>
            </a:r>
            <a:r>
              <a:rPr lang="it-IT" sz="1100" dirty="0" err="1"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cer</a:t>
            </a:r>
            <a:r>
              <a:rPr lang="it-IT" sz="1100" dirty="0"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 (e.g. Incontri, pareri, ecc.)</a:t>
            </a:r>
            <a:r>
              <a:rPr lang="it-IT" sz="1100" dirty="0">
                <a:effectLst/>
              </a:rPr>
              <a:t>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it-IT" sz="1100" dirty="0"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N. servizi/attività attivati nell’ambito dello sportello</a:t>
            </a:r>
            <a:r>
              <a:rPr lang="it-IT" sz="1100" dirty="0">
                <a:effectLst/>
              </a:rPr>
              <a:t>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it-IT" sz="1100" dirty="0"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N. di utenti raggiunti dalle attività dello sportello sviluppate nell’ambito del progetto</a:t>
            </a:r>
            <a:r>
              <a:rPr lang="it-IT" sz="1100" dirty="0">
                <a:effectLst/>
              </a:rPr>
              <a:t> </a:t>
            </a:r>
            <a:endParaRPr lang="it-IT" sz="1100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15719B22-BA0F-8DB5-B96F-E30A1B466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150" y="3895595"/>
            <a:ext cx="8521700" cy="444630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it-IT" sz="1200" dirty="0">
                <a:latin typeface="+mn-lt"/>
              </a:rPr>
              <a:t>Se nel corso del progetto, la valutazione degli indicatori è troppo complessa o cambiano gli obiettivi, si ricomincia dall’inizio del ciclo</a:t>
            </a:r>
          </a:p>
          <a:p>
            <a:pPr marL="11430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3784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80DB9-0334-EEA9-66AD-C0EFF80A9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Indicatori dei casi pilota </a:t>
            </a:r>
            <a:r>
              <a:rPr lang="it-IT" dirty="0" err="1"/>
              <a:t>Let’sGOv</a:t>
            </a:r>
            <a:endParaRPr lang="it-IT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C65E9C1-D5F9-80DC-144F-A723A8B7FF76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GB" dirty="0"/>
              <a:t>14/05/20245</a:t>
            </a:r>
            <a:r>
              <a:rPr lang="en-GB" dirty="0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 | </a:t>
            </a:r>
            <a:r>
              <a:rPr lang="en-GB" dirty="0" err="1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Let’sGOv</a:t>
            </a:r>
            <a:r>
              <a:rPr lang="en-GB" dirty="0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 – </a:t>
            </a:r>
            <a:r>
              <a:rPr lang="en-GB" dirty="0" err="1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Esiti</a:t>
            </a:r>
            <a:r>
              <a:rPr lang="en-GB" dirty="0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 </a:t>
            </a:r>
            <a:r>
              <a:rPr lang="en-GB" dirty="0" err="1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progetto</a:t>
            </a:r>
            <a:endParaRPr lang="en-GB" dirty="0"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pic>
        <p:nvPicPr>
          <p:cNvPr id="6" name="Picture 5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80865C3F-3883-CAE4-86FE-E6A003ABA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16700"/>
            <a:ext cx="7772400" cy="36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02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876AF-CE95-BB1E-2F5C-F5614EF31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800" dirty="0"/>
              <a:t>Valutazioni: </a:t>
            </a:r>
            <a:r>
              <a:rPr lang="it-IT" sz="2800" dirty="0" err="1"/>
              <a:t>lessons</a:t>
            </a:r>
            <a:r>
              <a:rPr lang="it-IT" sz="2800" dirty="0"/>
              <a:t> </a:t>
            </a:r>
            <a:r>
              <a:rPr lang="it-IT" sz="2800" dirty="0" err="1"/>
              <a:t>learnt</a:t>
            </a: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368A3-ECFD-F34E-FB13-BF5749DFE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39324"/>
            <a:ext cx="8520600" cy="31290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it-IT" dirty="0"/>
              <a:t>Tutti i casi studio hanno generato risultati positivi ed in linea ai target prefissati</a:t>
            </a:r>
          </a:p>
          <a:p>
            <a:pPr>
              <a:spcBef>
                <a:spcPts val="1200"/>
              </a:spcBef>
            </a:pPr>
            <a:r>
              <a:rPr lang="it-IT" dirty="0"/>
              <a:t>Pur avendo lo stesso obiettivo, ogni città ha definito il proprio pilota in funzione del proprio contesto, massimizzandone i risultati</a:t>
            </a:r>
          </a:p>
          <a:p>
            <a:pPr>
              <a:spcBef>
                <a:spcPts val="1200"/>
              </a:spcBef>
            </a:pPr>
            <a:r>
              <a:rPr lang="it-IT" dirty="0"/>
              <a:t>Definire indicatori comuni è utile perché permette un confronto tra risultati</a:t>
            </a:r>
          </a:p>
          <a:p>
            <a:pPr>
              <a:spcBef>
                <a:spcPts val="1200"/>
              </a:spcBef>
            </a:pPr>
            <a:r>
              <a:rPr lang="it-IT" dirty="0"/>
              <a:t>È preferibile che gli indicatori scelti per il monitoraggio siano</a:t>
            </a:r>
          </a:p>
          <a:p>
            <a:pPr lvl="1"/>
            <a:r>
              <a:rPr lang="it-IT" dirty="0"/>
              <a:t>già utilizzati in altri progetti 	</a:t>
            </a:r>
            <a:r>
              <a:rPr lang="it-IT" dirty="0">
                <a:sym typeface="Wingdings" pitchFamily="2" charset="2"/>
              </a:rPr>
              <a:t> familiarità</a:t>
            </a:r>
            <a:endParaRPr lang="it-IT" dirty="0"/>
          </a:p>
          <a:p>
            <a:pPr lvl="1"/>
            <a:r>
              <a:rPr lang="it-IT" dirty="0"/>
              <a:t>precisi 			</a:t>
            </a:r>
            <a:r>
              <a:rPr lang="it-IT" dirty="0">
                <a:sym typeface="Wingdings" pitchFamily="2" charset="2"/>
              </a:rPr>
              <a:t> no interpretazioni personali</a:t>
            </a:r>
          </a:p>
          <a:p>
            <a:pPr lvl="1"/>
            <a:r>
              <a:rPr lang="it-IT" dirty="0"/>
              <a:t>facilmente misurabili 		</a:t>
            </a:r>
            <a:r>
              <a:rPr lang="it-IT" dirty="0">
                <a:sym typeface="Wingdings" pitchFamily="2" charset="2"/>
              </a:rPr>
              <a:t> riduzione del tempo ed </a:t>
            </a:r>
            <a:r>
              <a:rPr lang="it-IT" dirty="0" err="1">
                <a:sym typeface="Wingdings" pitchFamily="2" charset="2"/>
              </a:rPr>
              <a:t>effort</a:t>
            </a:r>
            <a:endParaRPr lang="it-IT" dirty="0">
              <a:sym typeface="Wingdings" pitchFamily="2" charset="2"/>
            </a:endParaRPr>
          </a:p>
          <a:p>
            <a:pPr lvl="1"/>
            <a:r>
              <a:rPr lang="it-IT" dirty="0">
                <a:sym typeface="Wingdings" pitchFamily="2" charset="2"/>
              </a:rPr>
              <a:t>definiti con chi si occupa direttamente del progetto  più facile identificazione degli indicatori migliori</a:t>
            </a:r>
          </a:p>
          <a:p>
            <a:endParaRPr lang="it-IT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B047C98-2384-807C-A5C4-79CFD4E8E284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GB" dirty="0"/>
              <a:t>14/05/20245</a:t>
            </a:r>
            <a:r>
              <a:rPr lang="en-GB" dirty="0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 | </a:t>
            </a:r>
            <a:r>
              <a:rPr lang="en-GB" dirty="0" err="1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Let’sGOv</a:t>
            </a:r>
            <a:r>
              <a:rPr lang="en-GB" dirty="0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 – </a:t>
            </a:r>
            <a:r>
              <a:rPr lang="en-GB" dirty="0" err="1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Esiti</a:t>
            </a:r>
            <a:r>
              <a:rPr lang="en-GB" dirty="0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 </a:t>
            </a:r>
            <a:r>
              <a:rPr lang="en-GB" dirty="0" err="1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progetto</a:t>
            </a:r>
            <a:endParaRPr lang="en-GB" dirty="0"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058777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6F70F-72C5-B42D-62A6-66F8D265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800" dirty="0"/>
              <a:t>Indicatori: replicabilit</a:t>
            </a:r>
            <a:r>
              <a:rPr lang="it-IT" dirty="0"/>
              <a:t>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9C59D-B5F3-ABE0-BBD7-2308307AA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01746"/>
            <a:ext cx="8520600" cy="1077158"/>
          </a:xfrm>
        </p:spPr>
        <p:txBody>
          <a:bodyPr>
            <a:normAutofit lnSpcReduction="10000"/>
          </a:bodyPr>
          <a:lstStyle/>
          <a:p>
            <a:r>
              <a:rPr lang="it-IT" sz="1800" dirty="0"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Alcuni indicatori sono stati richiesti alle città per valutare la replicabilità, sulla base di considerazioni economiche, dei casi pilota. L’analisi è stata divisa in due fasi: </a:t>
            </a:r>
            <a:r>
              <a:rPr lang="it-IT" sz="1800" i="1" dirty="0"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progettazione</a:t>
            </a:r>
            <a:r>
              <a:rPr lang="it-IT" sz="1800" dirty="0"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 e </a:t>
            </a:r>
            <a:r>
              <a:rPr lang="it-IT" sz="1800" i="1" dirty="0"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implementazione</a:t>
            </a:r>
            <a:r>
              <a:rPr lang="it-IT" sz="1800" dirty="0"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 dei casi pilota.</a:t>
            </a:r>
            <a:r>
              <a:rPr lang="it-IT" dirty="0">
                <a:effectLst/>
              </a:rPr>
              <a:t> </a:t>
            </a:r>
            <a:endParaRPr lang="it-IT" dirty="0"/>
          </a:p>
          <a:p>
            <a:endParaRPr lang="it-IT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BB11992-5CD8-09F2-8F2F-50345902080B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GB" dirty="0"/>
              <a:t>14/05/20245</a:t>
            </a:r>
            <a:r>
              <a:rPr lang="en-GB" dirty="0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 | </a:t>
            </a:r>
            <a:r>
              <a:rPr lang="en-GB" dirty="0" err="1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Let’sGOv</a:t>
            </a:r>
            <a:r>
              <a:rPr lang="en-GB" dirty="0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 – </a:t>
            </a:r>
            <a:r>
              <a:rPr lang="en-GB" dirty="0" err="1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Esiti</a:t>
            </a:r>
            <a:r>
              <a:rPr lang="en-GB" dirty="0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 </a:t>
            </a:r>
            <a:r>
              <a:rPr lang="en-GB" dirty="0" err="1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progetto</a:t>
            </a:r>
            <a:endParaRPr lang="en-GB" dirty="0"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CEDAB031-07B6-F956-EB5A-D75AFBF90845}"/>
              </a:ext>
            </a:extLst>
          </p:cNvPr>
          <p:cNvSpPr txBox="1">
            <a:spLocks/>
          </p:cNvSpPr>
          <p:nvPr/>
        </p:nvSpPr>
        <p:spPr>
          <a:xfrm>
            <a:off x="311701" y="2259166"/>
            <a:ext cx="131668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Medium"/>
              <a:buChar char="●"/>
              <a:defRPr sz="1800" b="0" i="0" u="none" strike="noStrike" cap="none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○"/>
              <a:defRPr sz="1400" b="0" i="0" u="none" strike="noStrike" cap="none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■"/>
              <a:defRPr sz="1400" b="0" i="0" u="none" strike="noStrike" cap="none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●"/>
              <a:defRPr sz="1400" b="0" i="0" u="none" strike="noStrike" cap="none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○"/>
              <a:defRPr sz="1400" b="0" i="0" u="none" strike="noStrike" cap="none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■"/>
              <a:defRPr sz="1400" b="0" i="0" u="none" strike="noStrike" cap="none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●"/>
              <a:defRPr sz="1400" b="0" i="0" u="none" strike="noStrike" cap="none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○"/>
              <a:defRPr sz="1400" b="0" i="0" u="none" strike="noStrike" cap="none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■"/>
              <a:defRPr sz="1400" b="0" i="0" u="none" strike="noStrike" cap="none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marL="0" indent="0">
              <a:buFont typeface="Barlow Medium"/>
              <a:buNone/>
            </a:pPr>
            <a:r>
              <a:rPr lang="it-IT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Obiettivo: valutare la replicabilità dei casi pilota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70E34561-4367-EE0D-9328-4E8A2E8937B4}"/>
              </a:ext>
            </a:extLst>
          </p:cNvPr>
          <p:cNvSpPr txBox="1">
            <a:spLocks/>
          </p:cNvSpPr>
          <p:nvPr/>
        </p:nvSpPr>
        <p:spPr>
          <a:xfrm>
            <a:off x="1975545" y="2188383"/>
            <a:ext cx="2239463" cy="173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100" dirty="0"/>
              <a:t>Dimensioni identificate:</a:t>
            </a:r>
          </a:p>
          <a:p>
            <a:pPr marL="134938" indent="-128588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AutoNum type="arabicParenR"/>
            </a:pPr>
            <a:r>
              <a:rPr lang="it-IT" sz="1100" dirty="0"/>
              <a:t>Personale interno coinvolto</a:t>
            </a:r>
          </a:p>
          <a:p>
            <a:pPr marL="134938" indent="-128588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AutoNum type="arabicParenR"/>
            </a:pPr>
            <a:r>
              <a:rPr lang="it-IT" sz="1100" dirty="0"/>
              <a:t>Costo</a:t>
            </a:r>
          </a:p>
          <a:p>
            <a:pPr marL="134938" indent="-128588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AutoNum type="arabicParenR"/>
            </a:pPr>
            <a:r>
              <a:rPr lang="it-IT" sz="1100" dirty="0"/>
              <a:t>Tempo</a:t>
            </a:r>
          </a:p>
          <a:p>
            <a:pPr marL="134938" indent="-128588">
              <a:lnSpc>
                <a:spcPct val="110000"/>
              </a:lnSpc>
              <a:spcBef>
                <a:spcPts val="400"/>
              </a:spcBef>
              <a:buFont typeface="Arial" panose="020B0604020202020204" pitchFamily="34" charset="0"/>
              <a:buAutoNum type="arabicParenR"/>
            </a:pPr>
            <a:r>
              <a:rPr lang="it-IT" sz="1100" dirty="0"/>
              <a:t>Eventuale supporto esterno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16C63D32-00D0-5F83-0C90-F24C0AF47D7F}"/>
              </a:ext>
            </a:extLst>
          </p:cNvPr>
          <p:cNvSpPr txBox="1">
            <a:spLocks/>
          </p:cNvSpPr>
          <p:nvPr/>
        </p:nvSpPr>
        <p:spPr>
          <a:xfrm>
            <a:off x="4459750" y="2031807"/>
            <a:ext cx="2867976" cy="2231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100" dirty="0"/>
              <a:t>Definizione degli indicatori</a:t>
            </a:r>
          </a:p>
          <a:p>
            <a:pPr marL="134938" lvl="0" indent="-134938" algn="just">
              <a:spcBef>
                <a:spcPts val="600"/>
              </a:spcBef>
              <a:buFont typeface="+mj-lt"/>
              <a:buAutoNum type="arabicPeriod"/>
            </a:pPr>
            <a:r>
              <a:rPr lang="it-IT" sz="1100" dirty="0">
                <a:solidFill>
                  <a:srgbClr val="000000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Il ruolo del personale interno coinvolto</a:t>
            </a:r>
            <a:endParaRPr lang="it-IT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938" lvl="0" indent="-134938" algn="just">
              <a:spcBef>
                <a:spcPts val="600"/>
              </a:spcBef>
              <a:buFont typeface="+mj-lt"/>
              <a:buAutoNum type="arabicPeriod"/>
            </a:pPr>
            <a:r>
              <a:rPr lang="it-IT" sz="1100" dirty="0">
                <a:solidFill>
                  <a:srgbClr val="000000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Il numero di personale interno per ogni ruolo </a:t>
            </a:r>
            <a:endParaRPr lang="it-IT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938" lvl="0" indent="-134938" algn="just">
              <a:spcBef>
                <a:spcPts val="600"/>
              </a:spcBef>
              <a:buFont typeface="+mj-lt"/>
              <a:buAutoNum type="arabicPeriod"/>
            </a:pPr>
            <a:r>
              <a:rPr lang="it-IT" sz="1100" dirty="0">
                <a:solidFill>
                  <a:srgbClr val="000000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Il numero delle ore-uomo</a:t>
            </a:r>
            <a:endParaRPr lang="it-IT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938" lvl="0" indent="-134938" algn="just">
              <a:spcBef>
                <a:spcPts val="600"/>
              </a:spcBef>
              <a:buFont typeface="+mj-lt"/>
              <a:buAutoNum type="arabicPeriod"/>
            </a:pPr>
            <a:r>
              <a:rPr lang="it-IT" sz="1100" dirty="0">
                <a:solidFill>
                  <a:srgbClr val="000000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Il costo totale per il personale interno</a:t>
            </a:r>
            <a:endParaRPr lang="it-IT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938" lvl="0" indent="-134938" algn="just">
              <a:spcBef>
                <a:spcPts val="600"/>
              </a:spcBef>
              <a:buFont typeface="+mj-lt"/>
              <a:buAutoNum type="arabicPeriod"/>
            </a:pPr>
            <a:r>
              <a:rPr lang="it-IT" sz="1100" dirty="0">
                <a:solidFill>
                  <a:srgbClr val="000000"/>
                </a:solidFill>
                <a:latin typeface="Barlow" pitchFamily="2" charset="77"/>
                <a:ea typeface="Barlow" pitchFamily="2" charset="77"/>
                <a:cs typeface="Barlow" pitchFamily="2" charset="77"/>
              </a:rPr>
              <a:t>I c</a:t>
            </a:r>
            <a:r>
              <a:rPr lang="it-IT" sz="1100" dirty="0">
                <a:solidFill>
                  <a:srgbClr val="000000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osti esterni </a:t>
            </a:r>
          </a:p>
          <a:p>
            <a:pPr marL="134938" lvl="0" indent="-134938" algn="just">
              <a:spcBef>
                <a:spcPts val="600"/>
              </a:spcBef>
              <a:buFont typeface="+mj-lt"/>
              <a:buAutoNum type="arabicPeriod"/>
            </a:pPr>
            <a:r>
              <a:rPr lang="it-IT" sz="1100" dirty="0">
                <a:solidFill>
                  <a:srgbClr val="000000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Il costo totale</a:t>
            </a:r>
          </a:p>
          <a:p>
            <a:pPr marL="134938" lvl="0" indent="-134938" algn="just">
              <a:spcBef>
                <a:spcPts val="600"/>
              </a:spcBef>
              <a:buFont typeface="+mj-lt"/>
              <a:buAutoNum type="arabicPeriod"/>
            </a:pPr>
            <a:r>
              <a:rPr lang="it-IT" sz="1100" dirty="0">
                <a:solidFill>
                  <a:srgbClr val="000000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La tempistica complessiva richiesta</a:t>
            </a:r>
            <a:endParaRPr lang="it-IT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8" name="Connettore 2 16">
            <a:extLst>
              <a:ext uri="{FF2B5EF4-FFF2-40B4-BE49-F238E27FC236}">
                <a16:creationId xmlns:a16="http://schemas.microsoft.com/office/drawing/2014/main" id="{00448CAF-BB99-47E2-0C82-6981982B2C0A}"/>
              </a:ext>
            </a:extLst>
          </p:cNvPr>
          <p:cNvCxnSpPr>
            <a:cxnSpLocks/>
          </p:cNvCxnSpPr>
          <p:nvPr/>
        </p:nvCxnSpPr>
        <p:spPr>
          <a:xfrm>
            <a:off x="1628385" y="2709005"/>
            <a:ext cx="28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17">
            <a:extLst>
              <a:ext uri="{FF2B5EF4-FFF2-40B4-BE49-F238E27FC236}">
                <a16:creationId xmlns:a16="http://schemas.microsoft.com/office/drawing/2014/main" id="{298D9213-2073-9687-B26B-A69E5C22B1F5}"/>
              </a:ext>
            </a:extLst>
          </p:cNvPr>
          <p:cNvCxnSpPr>
            <a:cxnSpLocks/>
          </p:cNvCxnSpPr>
          <p:nvPr/>
        </p:nvCxnSpPr>
        <p:spPr>
          <a:xfrm>
            <a:off x="4018539" y="2709002"/>
            <a:ext cx="225084" cy="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10">
            <a:extLst>
              <a:ext uri="{FF2B5EF4-FFF2-40B4-BE49-F238E27FC236}">
                <a16:creationId xmlns:a16="http://schemas.microsoft.com/office/drawing/2014/main" id="{1BAA3F38-B8FD-9F6E-45E4-7BDBA6CEFB93}"/>
              </a:ext>
            </a:extLst>
          </p:cNvPr>
          <p:cNvCxnSpPr>
            <a:cxnSpLocks/>
          </p:cNvCxnSpPr>
          <p:nvPr/>
        </p:nvCxnSpPr>
        <p:spPr>
          <a:xfrm>
            <a:off x="7253919" y="2709002"/>
            <a:ext cx="225084" cy="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9A424A8-8466-D148-36DA-69083FA071A9}"/>
              </a:ext>
            </a:extLst>
          </p:cNvPr>
          <p:cNvSpPr txBox="1">
            <a:spLocks/>
          </p:cNvSpPr>
          <p:nvPr/>
        </p:nvSpPr>
        <p:spPr>
          <a:xfrm>
            <a:off x="7509785" y="2259166"/>
            <a:ext cx="1453290" cy="1609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100" dirty="0"/>
              <a:t>Valutazione per la fase di design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1100" dirty="0"/>
              <a:t>Valutazione per fasi di implementazione</a:t>
            </a:r>
          </a:p>
        </p:txBody>
      </p:sp>
    </p:spTree>
    <p:extLst>
      <p:ext uri="{BB962C8B-B14F-4D97-AF65-F5344CB8AC3E}">
        <p14:creationId xmlns:p14="http://schemas.microsoft.com/office/powerpoint/2010/main" val="929982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125B2-B4EA-13D2-6149-EF61DEE8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800" dirty="0"/>
              <a:t>Valutazioni: replicabilit</a:t>
            </a:r>
            <a:r>
              <a:rPr lang="it-IT" dirty="0"/>
              <a:t>à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0041093-ED41-5525-1744-743B32EFF3B2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GB" dirty="0"/>
              <a:t>14/05/20245</a:t>
            </a:r>
            <a:r>
              <a:rPr lang="en-GB" dirty="0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 | </a:t>
            </a:r>
            <a:r>
              <a:rPr lang="en-GB" dirty="0" err="1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Let’sGOv</a:t>
            </a:r>
            <a:r>
              <a:rPr lang="en-GB" dirty="0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 – </a:t>
            </a:r>
            <a:r>
              <a:rPr lang="en-GB" dirty="0" err="1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Esiti</a:t>
            </a:r>
            <a:r>
              <a:rPr lang="en-GB" dirty="0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 </a:t>
            </a:r>
            <a:r>
              <a:rPr lang="en-GB" dirty="0" err="1"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progetto</a:t>
            </a:r>
            <a:endParaRPr lang="en-GB" dirty="0"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pic>
        <p:nvPicPr>
          <p:cNvPr id="6" name="Picture 5" descr="A table with text and numbers&#10;&#10;AI-generated content may be incorrect.">
            <a:extLst>
              <a:ext uri="{FF2B5EF4-FFF2-40B4-BE49-F238E27FC236}">
                <a16:creationId xmlns:a16="http://schemas.microsoft.com/office/drawing/2014/main" id="{5A14506E-E8CD-4981-BE21-2E62D27F0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945" y="716700"/>
            <a:ext cx="7772400" cy="366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5637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082CB682F50E3459720E8BCDC46D6DC" ma:contentTypeVersion="6" ma:contentTypeDescription="Creare un nuovo documento." ma:contentTypeScope="" ma:versionID="7f1a4fac62c4a3feaf768311cb0fe2d0">
  <xsd:schema xmlns:xsd="http://www.w3.org/2001/XMLSchema" xmlns:xs="http://www.w3.org/2001/XMLSchema" xmlns:p="http://schemas.microsoft.com/office/2006/metadata/properties" xmlns:ns2="f88cfc79-867f-41db-9939-f9dd3e8a37bc" xmlns:ns3="190b3ca9-bc97-4531-b289-7a7fe211859a" targetNamespace="http://schemas.microsoft.com/office/2006/metadata/properties" ma:root="true" ma:fieldsID="784785e1eaac8812f57c4b6ee0c4a0c5" ns2:_="" ns3:_="">
    <xsd:import namespace="f88cfc79-867f-41db-9939-f9dd3e8a37bc"/>
    <xsd:import namespace="190b3ca9-bc97-4531-b289-7a7fe21185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8cfc79-867f-41db-9939-f9dd3e8a37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0b3ca9-bc97-4531-b289-7a7fe211859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1E8FC0-A3FB-4E53-97E2-3BB9E22531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A36A60-90F0-4C46-AC48-EED5A09754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8cfc79-867f-41db-9939-f9dd3e8a37bc"/>
    <ds:schemaRef ds:uri="190b3ca9-bc97-4531-b289-7a7fe21185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F8FAF9-C55E-479F-B84B-DA84AA194AA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913</Words>
  <Application>Microsoft Macintosh PowerPoint</Application>
  <PresentationFormat>On-screen Show (16:9)</PresentationFormat>
  <Paragraphs>120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Barlow</vt:lpstr>
      <vt:lpstr>Barlow Condensed SemiBold</vt:lpstr>
      <vt:lpstr>Barlow Medium</vt:lpstr>
      <vt:lpstr>Barlow SemiBold</vt:lpstr>
      <vt:lpstr>Helvetica</vt:lpstr>
      <vt:lpstr>Times New Roman</vt:lpstr>
      <vt:lpstr>Wingdings</vt:lpstr>
      <vt:lpstr>Simple Light</vt:lpstr>
      <vt:lpstr> MEL: indicatori e monitoraggio  Sessione: Gli esiti del Progetto | Il contributo dei partner tecnico scientifici</vt:lpstr>
      <vt:lpstr>Monitoring, Evaluation and Learning (MEL)</vt:lpstr>
      <vt:lpstr>Il monitoraggio</vt:lpstr>
      <vt:lpstr>Definizione degli indicatori</vt:lpstr>
      <vt:lpstr>Valutazioni degli impatti</vt:lpstr>
      <vt:lpstr>Indicatori dei casi pilota Let’sGOv</vt:lpstr>
      <vt:lpstr>Valutazioni: lessons learnt</vt:lpstr>
      <vt:lpstr>Indicatori: replicabilità</vt:lpstr>
      <vt:lpstr>Valutazioni: replicabilità</vt:lpstr>
      <vt:lpstr>Replicabilità: lessons learnt</vt:lpstr>
      <vt:lpstr>WP4 Test beds indicators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WP2 activities | Co-Creating through Clusters</dc:title>
  <cp:lastModifiedBy>Marcelo Jose'  Masera</cp:lastModifiedBy>
  <cp:revision>16</cp:revision>
  <dcterms:modified xsi:type="dcterms:W3CDTF">2025-05-12T13:47:15Z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0x0101001082CB682F50E3459720E8BCDC46D6DC</vt:lpwstr>
  </property>
</Properties>
</file>